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14"/>
  </p:notesMasterIdLst>
  <p:sldIdLst>
    <p:sldId id="262" r:id="rId2"/>
    <p:sldId id="272" r:id="rId3"/>
    <p:sldId id="290" r:id="rId4"/>
    <p:sldId id="296" r:id="rId5"/>
    <p:sldId id="291" r:id="rId6"/>
    <p:sldId id="314" r:id="rId7"/>
    <p:sldId id="315" r:id="rId8"/>
    <p:sldId id="289" r:id="rId9"/>
    <p:sldId id="313" r:id="rId10"/>
    <p:sldId id="256" r:id="rId11"/>
    <p:sldId id="312" r:id="rId12"/>
    <p:sldId id="298"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87D"/>
    <a:srgbClr val="9ACA3D"/>
    <a:srgbClr val="AFE234"/>
    <a:srgbClr val="ABE028"/>
    <a:srgbClr val="25334B"/>
    <a:srgbClr val="38393A"/>
    <a:srgbClr val="BC8243"/>
    <a:srgbClr val="4D4E50"/>
    <a:srgbClr val="B5B5B5"/>
    <a:srgbClr val="61B3E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927" autoAdjust="0"/>
    <p:restoredTop sz="94660"/>
  </p:normalViewPr>
  <p:slideViewPr>
    <p:cSldViewPr snapToGrid="0">
      <p:cViewPr varScale="1">
        <p:scale>
          <a:sx n="64" d="100"/>
          <a:sy n="64" d="100"/>
        </p:scale>
        <p:origin x="760" y="52"/>
      </p:cViewPr>
      <p:guideLst/>
    </p:cSldViewPr>
  </p:slideViewPr>
  <p:notesTextViewPr>
    <p:cViewPr>
      <p:scale>
        <a:sx n="1" d="1"/>
        <a:sy n="1" d="1"/>
      </p:scale>
      <p:origin x="0" y="0"/>
    </p:cViewPr>
  </p:notesTextViewPr>
  <p:notesViewPr>
    <p:cSldViewPr snapToGrid="0">
      <p:cViewPr>
        <p:scale>
          <a:sx n="80" d="100"/>
          <a:sy n="80" d="100"/>
        </p:scale>
        <p:origin x="1992" y="-53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D71F2FC-D3D8-481E-AAEE-4BC1BDD301E1}" type="datetimeFigureOut">
              <a:rPr lang="en-US" smtClean="0"/>
              <a:t>4/12/2019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76718B9-7C7C-475C-B7F9-4F36B46B8EF1}" type="slidenum">
              <a:rPr lang="en-US" smtClean="0"/>
              <a:t>‹#›</a:t>
            </a:fld>
            <a:endParaRPr lang="en-US"/>
          </a:p>
        </p:txBody>
      </p:sp>
    </p:spTree>
    <p:extLst>
      <p:ext uri="{BB962C8B-B14F-4D97-AF65-F5344CB8AC3E}">
        <p14:creationId xmlns:p14="http://schemas.microsoft.com/office/powerpoint/2010/main" val="32693670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76718B9-7C7C-475C-B7F9-4F36B46B8EF1}" type="slidenum">
              <a:rPr lang="en-US" smtClean="0"/>
              <a:t>1</a:t>
            </a:fld>
            <a:endParaRPr lang="en-US"/>
          </a:p>
        </p:txBody>
      </p:sp>
    </p:spTree>
    <p:extLst>
      <p:ext uri="{BB962C8B-B14F-4D97-AF65-F5344CB8AC3E}">
        <p14:creationId xmlns:p14="http://schemas.microsoft.com/office/powerpoint/2010/main" val="30068180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76718B9-7C7C-475C-B7F9-4F36B46B8EF1}" type="slidenum">
              <a:rPr lang="en-US" smtClean="0"/>
              <a:t>2</a:t>
            </a:fld>
            <a:endParaRPr lang="en-US"/>
          </a:p>
        </p:txBody>
      </p:sp>
    </p:spTree>
    <p:extLst>
      <p:ext uri="{BB962C8B-B14F-4D97-AF65-F5344CB8AC3E}">
        <p14:creationId xmlns:p14="http://schemas.microsoft.com/office/powerpoint/2010/main" val="32908161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Our priorities are twofold:</a:t>
            </a:r>
          </a:p>
          <a:p>
            <a:endParaRPr lang="en-US" dirty="0"/>
          </a:p>
          <a:p>
            <a:pPr marL="171450" indent="-171450">
              <a:buFont typeface="Arial" panose="020B0604020202020204" pitchFamily="34" charset="0"/>
              <a:buChar char="•"/>
            </a:pPr>
            <a:r>
              <a:rPr lang="en-US" dirty="0"/>
              <a:t>Help organizations reduce cost to create more access for patients</a:t>
            </a:r>
          </a:p>
          <a:p>
            <a:pPr marL="171450" indent="-171450">
              <a:buFont typeface="Arial" panose="020B0604020202020204" pitchFamily="34" charset="0"/>
              <a:buChar char="•"/>
            </a:pPr>
            <a:r>
              <a:rPr lang="en-US" dirty="0"/>
              <a:t>Reduce the waste that is transferred to the environment</a:t>
            </a:r>
          </a:p>
        </p:txBody>
      </p:sp>
      <p:sp>
        <p:nvSpPr>
          <p:cNvPr id="4" name="Slide Number Placeholder 3"/>
          <p:cNvSpPr>
            <a:spLocks noGrp="1"/>
          </p:cNvSpPr>
          <p:nvPr>
            <p:ph type="sldNum" sz="quarter" idx="5"/>
          </p:nvPr>
        </p:nvSpPr>
        <p:spPr/>
        <p:txBody>
          <a:bodyPr/>
          <a:lstStyle/>
          <a:p>
            <a:fld id="{376718B9-7C7C-475C-B7F9-4F36B46B8EF1}" type="slidenum">
              <a:rPr lang="en-US" smtClean="0"/>
              <a:t>3</a:t>
            </a:fld>
            <a:endParaRPr lang="en-US"/>
          </a:p>
        </p:txBody>
      </p:sp>
    </p:spTree>
    <p:extLst>
      <p:ext uri="{BB962C8B-B14F-4D97-AF65-F5344CB8AC3E}">
        <p14:creationId xmlns:p14="http://schemas.microsoft.com/office/powerpoint/2010/main" val="26092228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Register</a:t>
            </a:r>
            <a:r>
              <a:rPr lang="en-US" dirty="0"/>
              <a:t>- Everyone must be vetted as we ensure only professional scientific or science-like organizations are permitted on the marketplace.</a:t>
            </a:r>
          </a:p>
          <a:p>
            <a:r>
              <a:rPr lang="en-US" b="1" dirty="0"/>
              <a:t>Set-up Payment- </a:t>
            </a:r>
            <a:r>
              <a:rPr lang="en-US" dirty="0"/>
              <a:t>This is for vendors only.  They have the liberty to customize their store, upload a logo, develop their own terms and conditions, etc.  They will set up a merchant account with Stripe and can accept credit payments.  Or, they can elect for transitional invoicing on a 30 or 60 day term, and RC will invoice for the vendor for fees.</a:t>
            </a:r>
          </a:p>
          <a:p>
            <a:r>
              <a:rPr lang="en-US" b="1" dirty="0"/>
              <a:t>List Materials- </a:t>
            </a:r>
            <a:r>
              <a:rPr lang="en-US" dirty="0"/>
              <a:t>Products can be listed individual or by CSV.  Buyers can only buy one products from one vendor at a time.  Listings are vetted to ensure they are not APIs, intermediates, narcotic based, etc.</a:t>
            </a:r>
          </a:p>
          <a:p>
            <a:r>
              <a:rPr lang="en-US" b="1" dirty="0"/>
              <a:t>Connect</a:t>
            </a:r>
            <a:r>
              <a:rPr lang="en-US" dirty="0"/>
              <a:t>- What makes us special is that our platform encourages connecting and communications.  All products can be customized for exclusive purchased after negotiations.</a:t>
            </a:r>
          </a:p>
          <a:p>
            <a:r>
              <a:rPr lang="en-US" b="1" dirty="0"/>
              <a:t>Check out and sign- </a:t>
            </a:r>
            <a:r>
              <a:rPr lang="en-US" dirty="0"/>
              <a:t>All transactions are eligible for signature on our part 11 DocuSign.  The transaction simply needs to have the “signature requested” checked, and RC will send the PO for signature to both parties.</a:t>
            </a:r>
          </a:p>
        </p:txBody>
      </p:sp>
      <p:sp>
        <p:nvSpPr>
          <p:cNvPr id="4" name="Slide Number Placeholder 3"/>
          <p:cNvSpPr>
            <a:spLocks noGrp="1"/>
          </p:cNvSpPr>
          <p:nvPr>
            <p:ph type="sldNum" sz="quarter" idx="5"/>
          </p:nvPr>
        </p:nvSpPr>
        <p:spPr/>
        <p:txBody>
          <a:bodyPr/>
          <a:lstStyle/>
          <a:p>
            <a:fld id="{376718B9-7C7C-475C-B7F9-4F36B46B8EF1}" type="slidenum">
              <a:rPr lang="en-US" smtClean="0"/>
              <a:t>4</a:t>
            </a:fld>
            <a:endParaRPr lang="en-US"/>
          </a:p>
        </p:txBody>
      </p:sp>
    </p:spTree>
    <p:extLst>
      <p:ext uri="{BB962C8B-B14F-4D97-AF65-F5344CB8AC3E}">
        <p14:creationId xmlns:p14="http://schemas.microsoft.com/office/powerpoint/2010/main" val="17603336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76718B9-7C7C-475C-B7F9-4F36B46B8EF1}" type="slidenum">
              <a:rPr lang="en-US" smtClean="0"/>
              <a:t>5</a:t>
            </a:fld>
            <a:endParaRPr lang="en-US"/>
          </a:p>
        </p:txBody>
      </p:sp>
    </p:spTree>
    <p:extLst>
      <p:ext uri="{BB962C8B-B14F-4D97-AF65-F5344CB8AC3E}">
        <p14:creationId xmlns:p14="http://schemas.microsoft.com/office/powerpoint/2010/main" val="36184512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76718B9-7C7C-475C-B7F9-4F36B46B8EF1}" type="slidenum">
              <a:rPr lang="en-US" smtClean="0"/>
              <a:t>6</a:t>
            </a:fld>
            <a:endParaRPr lang="en-US"/>
          </a:p>
        </p:txBody>
      </p:sp>
    </p:spTree>
    <p:extLst>
      <p:ext uri="{BB962C8B-B14F-4D97-AF65-F5344CB8AC3E}">
        <p14:creationId xmlns:p14="http://schemas.microsoft.com/office/powerpoint/2010/main" val="27352179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76718B9-7C7C-475C-B7F9-4F36B46B8EF1}" type="slidenum">
              <a:rPr lang="en-US" smtClean="0"/>
              <a:t>7</a:t>
            </a:fld>
            <a:endParaRPr lang="en-US"/>
          </a:p>
        </p:txBody>
      </p:sp>
    </p:spTree>
    <p:extLst>
      <p:ext uri="{BB962C8B-B14F-4D97-AF65-F5344CB8AC3E}">
        <p14:creationId xmlns:p14="http://schemas.microsoft.com/office/powerpoint/2010/main" val="37136879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91DAD199-5E09-4F5A-839D-8A0AEDC75100}" type="datetimeFigureOut">
              <a:rPr lang="en-US" smtClean="0"/>
              <a:t>4/12/2019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011378-09C7-425B-B1BF-1562E2914D2A}" type="slidenum">
              <a:rPr lang="en-US" smtClean="0"/>
              <a:t>‹#›</a:t>
            </a:fld>
            <a:endParaRPr lang="en-US"/>
          </a:p>
        </p:txBody>
      </p:sp>
    </p:spTree>
    <p:extLst>
      <p:ext uri="{BB962C8B-B14F-4D97-AF65-F5344CB8AC3E}">
        <p14:creationId xmlns:p14="http://schemas.microsoft.com/office/powerpoint/2010/main" val="33325173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1DAD199-5E09-4F5A-839D-8A0AEDC75100}" type="datetimeFigureOut">
              <a:rPr lang="en-US" smtClean="0"/>
              <a:t>4/12/2019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011378-09C7-425B-B1BF-1562E2914D2A}" type="slidenum">
              <a:rPr lang="en-US" smtClean="0"/>
              <a:t>‹#›</a:t>
            </a:fld>
            <a:endParaRPr lang="en-US"/>
          </a:p>
        </p:txBody>
      </p:sp>
    </p:spTree>
    <p:extLst>
      <p:ext uri="{BB962C8B-B14F-4D97-AF65-F5344CB8AC3E}">
        <p14:creationId xmlns:p14="http://schemas.microsoft.com/office/powerpoint/2010/main" val="42470509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1DAD199-5E09-4F5A-839D-8A0AEDC75100}" type="datetimeFigureOut">
              <a:rPr lang="en-US" smtClean="0"/>
              <a:t>4/12/2019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011378-09C7-425B-B1BF-1562E2914D2A}" type="slidenum">
              <a:rPr lang="en-US" smtClean="0"/>
              <a:t>‹#›</a:t>
            </a:fld>
            <a:endParaRPr lang="en-US"/>
          </a:p>
        </p:txBody>
      </p:sp>
    </p:spTree>
    <p:extLst>
      <p:ext uri="{BB962C8B-B14F-4D97-AF65-F5344CB8AC3E}">
        <p14:creationId xmlns:p14="http://schemas.microsoft.com/office/powerpoint/2010/main" val="20264272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1DAD199-5E09-4F5A-839D-8A0AEDC75100}" type="datetimeFigureOut">
              <a:rPr lang="en-US" smtClean="0"/>
              <a:t>4/12/2019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011378-09C7-425B-B1BF-1562E2914D2A}" type="slidenum">
              <a:rPr lang="en-US" smtClean="0"/>
              <a:t>‹#›</a:t>
            </a:fld>
            <a:endParaRPr lang="en-US"/>
          </a:p>
        </p:txBody>
      </p:sp>
    </p:spTree>
    <p:extLst>
      <p:ext uri="{BB962C8B-B14F-4D97-AF65-F5344CB8AC3E}">
        <p14:creationId xmlns:p14="http://schemas.microsoft.com/office/powerpoint/2010/main" val="39279185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1DAD199-5E09-4F5A-839D-8A0AEDC75100}" type="datetimeFigureOut">
              <a:rPr lang="en-US" smtClean="0"/>
              <a:t>4/12/2019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011378-09C7-425B-B1BF-1562E2914D2A}" type="slidenum">
              <a:rPr lang="en-US" smtClean="0"/>
              <a:t>‹#›</a:t>
            </a:fld>
            <a:endParaRPr lang="en-US"/>
          </a:p>
        </p:txBody>
      </p:sp>
    </p:spTree>
    <p:extLst>
      <p:ext uri="{BB962C8B-B14F-4D97-AF65-F5344CB8AC3E}">
        <p14:creationId xmlns:p14="http://schemas.microsoft.com/office/powerpoint/2010/main" val="35047869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1DAD199-5E09-4F5A-839D-8A0AEDC75100}" type="datetimeFigureOut">
              <a:rPr lang="en-US" smtClean="0"/>
              <a:t>4/12/2019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4011378-09C7-425B-B1BF-1562E2914D2A}" type="slidenum">
              <a:rPr lang="en-US" smtClean="0"/>
              <a:t>‹#›</a:t>
            </a:fld>
            <a:endParaRPr lang="en-US"/>
          </a:p>
        </p:txBody>
      </p:sp>
    </p:spTree>
    <p:extLst>
      <p:ext uri="{BB962C8B-B14F-4D97-AF65-F5344CB8AC3E}">
        <p14:creationId xmlns:p14="http://schemas.microsoft.com/office/powerpoint/2010/main" val="20239532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91DAD199-5E09-4F5A-839D-8A0AEDC75100}" type="datetimeFigureOut">
              <a:rPr lang="en-US" smtClean="0"/>
              <a:t>4/12/2019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4011378-09C7-425B-B1BF-1562E2914D2A}" type="slidenum">
              <a:rPr lang="en-US" smtClean="0"/>
              <a:t>‹#›</a:t>
            </a:fld>
            <a:endParaRPr lang="en-US"/>
          </a:p>
        </p:txBody>
      </p:sp>
    </p:spTree>
    <p:extLst>
      <p:ext uri="{BB962C8B-B14F-4D97-AF65-F5344CB8AC3E}">
        <p14:creationId xmlns:p14="http://schemas.microsoft.com/office/powerpoint/2010/main" val="1599801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91DAD199-5E09-4F5A-839D-8A0AEDC75100}" type="datetimeFigureOut">
              <a:rPr lang="en-US" smtClean="0"/>
              <a:t>4/12/2019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4011378-09C7-425B-B1BF-1562E2914D2A}" type="slidenum">
              <a:rPr lang="en-US" smtClean="0"/>
              <a:t>‹#›</a:t>
            </a:fld>
            <a:endParaRPr lang="en-US"/>
          </a:p>
        </p:txBody>
      </p:sp>
    </p:spTree>
    <p:extLst>
      <p:ext uri="{BB962C8B-B14F-4D97-AF65-F5344CB8AC3E}">
        <p14:creationId xmlns:p14="http://schemas.microsoft.com/office/powerpoint/2010/main" val="17678959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DAD199-5E09-4F5A-839D-8A0AEDC75100}" type="datetimeFigureOut">
              <a:rPr lang="en-US" smtClean="0"/>
              <a:t>4/12/2019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4011378-09C7-425B-B1BF-1562E2914D2A}" type="slidenum">
              <a:rPr lang="en-US" smtClean="0"/>
              <a:t>‹#›</a:t>
            </a:fld>
            <a:endParaRPr lang="en-US"/>
          </a:p>
        </p:txBody>
      </p:sp>
    </p:spTree>
    <p:extLst>
      <p:ext uri="{BB962C8B-B14F-4D97-AF65-F5344CB8AC3E}">
        <p14:creationId xmlns:p14="http://schemas.microsoft.com/office/powerpoint/2010/main" val="7097492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1DAD199-5E09-4F5A-839D-8A0AEDC75100}" type="datetimeFigureOut">
              <a:rPr lang="en-US" smtClean="0"/>
              <a:t>4/12/2019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4011378-09C7-425B-B1BF-1562E2914D2A}" type="slidenum">
              <a:rPr lang="en-US" smtClean="0"/>
              <a:t>‹#›</a:t>
            </a:fld>
            <a:endParaRPr lang="en-US"/>
          </a:p>
        </p:txBody>
      </p:sp>
    </p:spTree>
    <p:extLst>
      <p:ext uri="{BB962C8B-B14F-4D97-AF65-F5344CB8AC3E}">
        <p14:creationId xmlns:p14="http://schemas.microsoft.com/office/powerpoint/2010/main" val="8354468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1DAD199-5E09-4F5A-839D-8A0AEDC75100}" type="datetimeFigureOut">
              <a:rPr lang="en-US" smtClean="0"/>
              <a:t>4/12/2019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4011378-09C7-425B-B1BF-1562E2914D2A}" type="slidenum">
              <a:rPr lang="en-US" smtClean="0"/>
              <a:t>‹#›</a:t>
            </a:fld>
            <a:endParaRPr lang="en-US"/>
          </a:p>
        </p:txBody>
      </p:sp>
    </p:spTree>
    <p:extLst>
      <p:ext uri="{BB962C8B-B14F-4D97-AF65-F5344CB8AC3E}">
        <p14:creationId xmlns:p14="http://schemas.microsoft.com/office/powerpoint/2010/main" val="7037886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DAD199-5E09-4F5A-839D-8A0AEDC75100}" type="datetimeFigureOut">
              <a:rPr lang="en-US" smtClean="0"/>
              <a:t>4/12/2019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4011378-09C7-425B-B1BF-1562E2914D2A}" type="slidenum">
              <a:rPr lang="en-US" smtClean="0"/>
              <a:t>‹#›</a:t>
            </a:fld>
            <a:endParaRPr lang="en-US"/>
          </a:p>
        </p:txBody>
      </p:sp>
    </p:spTree>
    <p:extLst>
      <p:ext uri="{BB962C8B-B14F-4D97-AF65-F5344CB8AC3E}">
        <p14:creationId xmlns:p14="http://schemas.microsoft.com/office/powerpoint/2010/main" val="38582979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28.png"/><Relationship Id="rId7" Type="http://schemas.openxmlformats.org/officeDocument/2006/relationships/image" Target="../media/image17.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image" Target="../media/image28.png"/><Relationship Id="rId7" Type="http://schemas.openxmlformats.org/officeDocument/2006/relationships/image" Target="../media/image17.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2.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image" Target="../media/image17.png"/><Relationship Id="rId3" Type="http://schemas.openxmlformats.org/officeDocument/2006/relationships/image" Target="../media/image1.png"/><Relationship Id="rId7" Type="http://schemas.openxmlformats.org/officeDocument/2006/relationships/image" Target="../media/image11.png"/><Relationship Id="rId12" Type="http://schemas.openxmlformats.org/officeDocument/2006/relationships/image" Target="../media/image16.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10.png"/><Relationship Id="rId11" Type="http://schemas.openxmlformats.org/officeDocument/2006/relationships/image" Target="../media/image15.png"/><Relationship Id="rId5" Type="http://schemas.openxmlformats.org/officeDocument/2006/relationships/image" Target="../media/image9.png"/><Relationship Id="rId10" Type="http://schemas.openxmlformats.org/officeDocument/2006/relationships/image" Target="../media/image14.png"/><Relationship Id="rId4" Type="http://schemas.openxmlformats.org/officeDocument/2006/relationships/image" Target="../media/image8.png"/><Relationship Id="rId9" Type="http://schemas.openxmlformats.org/officeDocument/2006/relationships/image" Target="../media/image13.png"/></Relationships>
</file>

<file path=ppt/slides/_rels/slide3.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png"/><Relationship Id="rId7" Type="http://schemas.openxmlformats.org/officeDocument/2006/relationships/image" Target="../media/image18.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 Id="rId9" Type="http://schemas.openxmlformats.org/officeDocument/2006/relationships/image" Target="../media/image17.png"/></Relationships>
</file>

<file path=ppt/slides/_rels/slide4.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image" Target="../media/image17.png"/><Relationship Id="rId3" Type="http://schemas.openxmlformats.org/officeDocument/2006/relationships/image" Target="../media/image1.png"/><Relationship Id="rId7" Type="http://schemas.openxmlformats.org/officeDocument/2006/relationships/image" Target="../media/image20.png"/><Relationship Id="rId12" Type="http://schemas.openxmlformats.org/officeDocument/2006/relationships/image" Target="../media/image25.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10.png"/><Relationship Id="rId11" Type="http://schemas.openxmlformats.org/officeDocument/2006/relationships/image" Target="../media/image24.png"/><Relationship Id="rId5" Type="http://schemas.openxmlformats.org/officeDocument/2006/relationships/image" Target="../media/image9.png"/><Relationship Id="rId10" Type="http://schemas.openxmlformats.org/officeDocument/2006/relationships/image" Target="../media/image23.png"/><Relationship Id="rId4" Type="http://schemas.openxmlformats.org/officeDocument/2006/relationships/image" Target="../media/image8.png"/><Relationship Id="rId9" Type="http://schemas.openxmlformats.org/officeDocument/2006/relationships/image" Target="../media/image22.png"/></Relationships>
</file>

<file path=ppt/slides/_rels/slide5.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png"/><Relationship Id="rId7" Type="http://schemas.openxmlformats.org/officeDocument/2006/relationships/image" Target="../media/image26.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png"/><Relationship Id="rId7" Type="http://schemas.openxmlformats.org/officeDocument/2006/relationships/image" Target="../media/image26.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7.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27.png"/><Relationship Id="rId5" Type="http://schemas.openxmlformats.org/officeDocument/2006/relationships/image" Target="../media/image10.pn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7.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27.png"/><Relationship Id="rId5" Type="http://schemas.openxmlformats.org/officeDocument/2006/relationships/image" Target="../media/image10.pn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4" y="0"/>
            <a:ext cx="12190512" cy="6858000"/>
          </a:xfrm>
          <a:prstGeom prst="rect">
            <a:avLst/>
          </a:prstGeom>
        </p:spPr>
      </p:pic>
      <p:pic>
        <p:nvPicPr>
          <p:cNvPr id="14" name="Picture 13"/>
          <p:cNvPicPr>
            <a:picLocks noChangeAspect="1"/>
          </p:cNvPicPr>
          <p:nvPr/>
        </p:nvPicPr>
        <p:blipFill rotWithShape="1">
          <a:blip r:embed="rId4" cstate="print">
            <a:extLst>
              <a:ext uri="{28A0092B-C50C-407E-A947-70E740481C1C}">
                <a14:useLocalDpi xmlns:a14="http://schemas.microsoft.com/office/drawing/2010/main" val="0"/>
              </a:ext>
            </a:extLst>
          </a:blip>
          <a:srcRect t="-1" r="22836" b="-2818"/>
          <a:stretch/>
        </p:blipFill>
        <p:spPr>
          <a:xfrm>
            <a:off x="0" y="4110329"/>
            <a:ext cx="6689035" cy="111302"/>
          </a:xfrm>
          <a:prstGeom prst="rect">
            <a:avLst/>
          </a:prstGeom>
        </p:spPr>
      </p:pic>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4309353"/>
            <a:ext cx="12191256" cy="2548648"/>
          </a:xfrm>
          <a:prstGeom prst="rect">
            <a:avLst/>
          </a:prstGeom>
        </p:spPr>
      </p:pic>
      <p:pic>
        <p:nvPicPr>
          <p:cNvPr id="9" name="Picture 8"/>
          <p:cNvPicPr>
            <a:picLocks noChangeAspect="1"/>
          </p:cNvPicPr>
          <p:nvPr/>
        </p:nvPicPr>
        <p:blipFill rotWithShape="1">
          <a:blip r:embed="rId6" cstate="print">
            <a:extLst>
              <a:ext uri="{28A0092B-C50C-407E-A947-70E740481C1C}">
                <a14:useLocalDpi xmlns:a14="http://schemas.microsoft.com/office/drawing/2010/main" val="0"/>
              </a:ext>
            </a:extLst>
          </a:blip>
          <a:srcRect r="15549"/>
          <a:stretch/>
        </p:blipFill>
        <p:spPr>
          <a:xfrm>
            <a:off x="6858005" y="220137"/>
            <a:ext cx="5333996" cy="6316129"/>
          </a:xfrm>
          <a:prstGeom prst="rect">
            <a:avLst/>
          </a:prstGeom>
        </p:spPr>
      </p:pic>
      <p:pic>
        <p:nvPicPr>
          <p:cNvPr id="7" name="Picture 6"/>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6017204" y="-16933"/>
            <a:ext cx="6174796" cy="6874934"/>
          </a:xfrm>
          <a:prstGeom prst="rect">
            <a:avLst/>
          </a:prstGeom>
        </p:spPr>
      </p:pic>
      <p:pic>
        <p:nvPicPr>
          <p:cNvPr id="16" name="Picture 15"/>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0" y="5845117"/>
            <a:ext cx="3691604" cy="646177"/>
          </a:xfrm>
          <a:prstGeom prst="rect">
            <a:avLst/>
          </a:prstGeom>
        </p:spPr>
      </p:pic>
      <p:sp>
        <p:nvSpPr>
          <p:cNvPr id="17" name="TextBox 16"/>
          <p:cNvSpPr txBox="1"/>
          <p:nvPr/>
        </p:nvSpPr>
        <p:spPr>
          <a:xfrm>
            <a:off x="540761" y="4394393"/>
            <a:ext cx="5896843" cy="584775"/>
          </a:xfrm>
          <a:prstGeom prst="rect">
            <a:avLst/>
          </a:prstGeom>
          <a:noFill/>
        </p:spPr>
        <p:txBody>
          <a:bodyPr wrap="square" rtlCol="0">
            <a:spAutoFit/>
          </a:bodyPr>
          <a:lstStyle/>
          <a:p>
            <a:r>
              <a:rPr lang="en-US" sz="3200" dirty="0">
                <a:solidFill>
                  <a:schemeClr val="bg1"/>
                </a:solidFill>
                <a:latin typeface="Proxima Nova Rg" panose="02000506030000020004" pitchFamily="2" charset="0"/>
              </a:rPr>
              <a:t>The Life Sciences Marketplace</a:t>
            </a:r>
          </a:p>
        </p:txBody>
      </p:sp>
      <p:sp>
        <p:nvSpPr>
          <p:cNvPr id="18" name="TextBox 17"/>
          <p:cNvSpPr txBox="1"/>
          <p:nvPr/>
        </p:nvSpPr>
        <p:spPr>
          <a:xfrm>
            <a:off x="604910" y="5107562"/>
            <a:ext cx="6041921" cy="307777"/>
          </a:xfrm>
          <a:prstGeom prst="rect">
            <a:avLst/>
          </a:prstGeom>
          <a:noFill/>
        </p:spPr>
        <p:txBody>
          <a:bodyPr wrap="square" rtlCol="0">
            <a:spAutoFit/>
          </a:bodyPr>
          <a:lstStyle/>
          <a:p>
            <a:r>
              <a:rPr lang="en-US" sz="1400" dirty="0">
                <a:solidFill>
                  <a:schemeClr val="bg1"/>
                </a:solidFill>
                <a:latin typeface="Roboto" pitchFamily="2" charset="0"/>
                <a:ea typeface="Roboto" pitchFamily="2" charset="0"/>
              </a:rPr>
              <a:t>The Solution to Obsolescence, Marketing, and Procurement</a:t>
            </a:r>
          </a:p>
        </p:txBody>
      </p:sp>
      <p:sp>
        <p:nvSpPr>
          <p:cNvPr id="19" name="TextBox 18"/>
          <p:cNvSpPr txBox="1"/>
          <p:nvPr/>
        </p:nvSpPr>
        <p:spPr>
          <a:xfrm>
            <a:off x="225083" y="5978770"/>
            <a:ext cx="3488788" cy="369332"/>
          </a:xfrm>
          <a:prstGeom prst="rect">
            <a:avLst/>
          </a:prstGeom>
          <a:noFill/>
        </p:spPr>
        <p:txBody>
          <a:bodyPr wrap="square" rtlCol="0">
            <a:spAutoFit/>
          </a:bodyPr>
          <a:lstStyle/>
          <a:p>
            <a:r>
              <a:rPr lang="en-US" dirty="0">
                <a:solidFill>
                  <a:schemeClr val="bg1"/>
                </a:solidFill>
                <a:latin typeface="Roboto" pitchFamily="2" charset="0"/>
                <a:ea typeface="Roboto" pitchFamily="2" charset="0"/>
              </a:rPr>
              <a:t>www.rawconn.com</a:t>
            </a:r>
          </a:p>
        </p:txBody>
      </p:sp>
      <p:pic>
        <p:nvPicPr>
          <p:cNvPr id="12" name="Picture 11" descr="A close up of a sign&#10;&#10;Description generated with very high confidence">
            <a:extLst>
              <a:ext uri="{FF2B5EF4-FFF2-40B4-BE49-F238E27FC236}">
                <a16:creationId xmlns:a16="http://schemas.microsoft.com/office/drawing/2014/main" id="{10601F3E-EA7C-4189-8DD8-3E2E450FEE7B}"/>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120051" y="1143404"/>
            <a:ext cx="4442938" cy="2024067"/>
          </a:xfrm>
          <a:prstGeom prst="rect">
            <a:avLst/>
          </a:prstGeom>
        </p:spPr>
      </p:pic>
    </p:spTree>
    <p:extLst>
      <p:ext uri="{BB962C8B-B14F-4D97-AF65-F5344CB8AC3E}">
        <p14:creationId xmlns:p14="http://schemas.microsoft.com/office/powerpoint/2010/main" val="39629657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0512" cy="6858000"/>
          </a:xfrm>
          <a:prstGeom prst="rect">
            <a:avLst/>
          </a:prstGeom>
        </p:spPr>
      </p:pic>
      <p:pic>
        <p:nvPicPr>
          <p:cNvPr id="63" name="Picture 6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2464" y="3328172"/>
            <a:ext cx="494998" cy="456259"/>
          </a:xfrm>
          <a:prstGeom prst="rect">
            <a:avLst/>
          </a:prstGeom>
        </p:spPr>
      </p:pic>
      <p:pic>
        <p:nvPicPr>
          <p:cNvPr id="66" name="Picture 6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2464" y="4886406"/>
            <a:ext cx="494998" cy="456259"/>
          </a:xfrm>
          <a:prstGeom prst="rect">
            <a:avLst/>
          </a:prstGeom>
        </p:spPr>
      </p:pic>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4677" y="1702938"/>
            <a:ext cx="494998" cy="456259"/>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79071" y="198832"/>
            <a:ext cx="4312929" cy="807517"/>
          </a:xfrm>
          <a:prstGeom prst="rect">
            <a:avLst/>
          </a:prstGeom>
        </p:spPr>
      </p:pic>
      <p:pic>
        <p:nvPicPr>
          <p:cNvPr id="2" name="Picture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0"/>
            <a:ext cx="9749307" cy="1107104"/>
          </a:xfrm>
          <a:prstGeom prst="rect">
            <a:avLst/>
          </a:prstGeom>
        </p:spPr>
      </p:pic>
      <p:sp>
        <p:nvSpPr>
          <p:cNvPr id="30" name="TextBox 29"/>
          <p:cNvSpPr txBox="1"/>
          <p:nvPr/>
        </p:nvSpPr>
        <p:spPr>
          <a:xfrm>
            <a:off x="1817918" y="1511729"/>
            <a:ext cx="8860592" cy="830997"/>
          </a:xfrm>
          <a:prstGeom prst="rect">
            <a:avLst/>
          </a:prstGeom>
          <a:noFill/>
        </p:spPr>
        <p:txBody>
          <a:bodyPr wrap="square" rtlCol="0">
            <a:spAutoFit/>
          </a:bodyPr>
          <a:lstStyle/>
          <a:p>
            <a:r>
              <a:rPr lang="en-US" sz="2400" dirty="0">
                <a:latin typeface="Roboto"/>
              </a:rPr>
              <a:t>Patients buying waste in an environment with high priced medicines</a:t>
            </a:r>
            <a:r>
              <a:rPr lang="en-US" sz="2400" dirty="0">
                <a:latin typeface="Roboto"/>
                <a:ea typeface="Roboto" pitchFamily="2" charset="0"/>
              </a:rPr>
              <a:t>.</a:t>
            </a:r>
          </a:p>
        </p:txBody>
      </p:sp>
      <p:sp>
        <p:nvSpPr>
          <p:cNvPr id="31" name="TextBox 30"/>
          <p:cNvSpPr txBox="1"/>
          <p:nvPr/>
        </p:nvSpPr>
        <p:spPr>
          <a:xfrm>
            <a:off x="1817918" y="3144725"/>
            <a:ext cx="9388257" cy="830997"/>
          </a:xfrm>
          <a:prstGeom prst="rect">
            <a:avLst/>
          </a:prstGeom>
          <a:noFill/>
        </p:spPr>
        <p:txBody>
          <a:bodyPr wrap="square" rtlCol="0">
            <a:spAutoFit/>
          </a:bodyPr>
          <a:lstStyle/>
          <a:p>
            <a:r>
              <a:rPr lang="en-US" sz="2400" dirty="0">
                <a:latin typeface="Roboto"/>
              </a:rPr>
              <a:t>Government can create stricter environmental and humanitarian laws that apply retroactively (CERLCA)</a:t>
            </a:r>
          </a:p>
        </p:txBody>
      </p:sp>
      <p:sp>
        <p:nvSpPr>
          <p:cNvPr id="32" name="TextBox 31"/>
          <p:cNvSpPr txBox="1"/>
          <p:nvPr/>
        </p:nvSpPr>
        <p:spPr>
          <a:xfrm>
            <a:off x="1817918" y="4881000"/>
            <a:ext cx="8153571" cy="461665"/>
          </a:xfrm>
          <a:prstGeom prst="rect">
            <a:avLst/>
          </a:prstGeom>
          <a:noFill/>
        </p:spPr>
        <p:txBody>
          <a:bodyPr wrap="square" rtlCol="0">
            <a:spAutoFit/>
          </a:bodyPr>
          <a:lstStyle/>
          <a:p>
            <a:r>
              <a:rPr lang="en-US" sz="2400" dirty="0">
                <a:latin typeface="Roboto"/>
              </a:rPr>
              <a:t>Immediate environmental footprint reduction</a:t>
            </a:r>
          </a:p>
        </p:txBody>
      </p:sp>
      <p:sp>
        <p:nvSpPr>
          <p:cNvPr id="62" name="TextBox 61"/>
          <p:cNvSpPr txBox="1"/>
          <p:nvPr/>
        </p:nvSpPr>
        <p:spPr>
          <a:xfrm>
            <a:off x="601581" y="108112"/>
            <a:ext cx="5830629" cy="923330"/>
          </a:xfrm>
          <a:prstGeom prst="rect">
            <a:avLst/>
          </a:prstGeom>
          <a:noFill/>
        </p:spPr>
        <p:txBody>
          <a:bodyPr wrap="square" rtlCol="0">
            <a:spAutoFit/>
          </a:bodyPr>
          <a:lstStyle/>
          <a:p>
            <a:r>
              <a:rPr lang="en-US" sz="5400" b="1" dirty="0">
                <a:solidFill>
                  <a:schemeClr val="bg1"/>
                </a:solidFill>
                <a:latin typeface="Roboto" pitchFamily="2" charset="0"/>
                <a:ea typeface="Roboto" pitchFamily="2" charset="0"/>
              </a:rPr>
              <a:t>Why Now?</a:t>
            </a:r>
          </a:p>
        </p:txBody>
      </p:sp>
      <p:pic>
        <p:nvPicPr>
          <p:cNvPr id="7" name="Picture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44" y="6373333"/>
            <a:ext cx="12192000" cy="255161"/>
          </a:xfrm>
          <a:prstGeom prst="rect">
            <a:avLst/>
          </a:prstGeom>
        </p:spPr>
      </p:pic>
      <p:sp>
        <p:nvSpPr>
          <p:cNvPr id="64" name="TextBox 63"/>
          <p:cNvSpPr txBox="1"/>
          <p:nvPr/>
        </p:nvSpPr>
        <p:spPr>
          <a:xfrm>
            <a:off x="1275347" y="6316369"/>
            <a:ext cx="240632" cy="369332"/>
          </a:xfrm>
          <a:prstGeom prst="rect">
            <a:avLst/>
          </a:prstGeom>
          <a:noFill/>
        </p:spPr>
        <p:txBody>
          <a:bodyPr wrap="square" rtlCol="0">
            <a:spAutoFit/>
          </a:bodyPr>
          <a:lstStyle/>
          <a:p>
            <a:pPr algn="ctr"/>
            <a:r>
              <a:rPr lang="en-US" b="1" dirty="0">
                <a:solidFill>
                  <a:srgbClr val="00887D"/>
                </a:solidFill>
                <a:latin typeface="Roboto" pitchFamily="2" charset="0"/>
                <a:ea typeface="Roboto" pitchFamily="2" charset="0"/>
              </a:rPr>
              <a:t>9</a:t>
            </a:r>
          </a:p>
        </p:txBody>
      </p:sp>
      <p:pic>
        <p:nvPicPr>
          <p:cNvPr id="15" name="Picture 14" descr="A close up of a logo&#10;&#10;Description generated with very high confidence">
            <a:extLst>
              <a:ext uri="{FF2B5EF4-FFF2-40B4-BE49-F238E27FC236}">
                <a16:creationId xmlns:a16="http://schemas.microsoft.com/office/drawing/2014/main" id="{159159C4-A94F-48C4-9A50-1821903304BB}"/>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115125" y="254118"/>
            <a:ext cx="1496708" cy="681855"/>
          </a:xfrm>
          <a:prstGeom prst="rect">
            <a:avLst/>
          </a:prstGeom>
        </p:spPr>
      </p:pic>
    </p:spTree>
    <p:extLst>
      <p:ext uri="{BB962C8B-B14F-4D97-AF65-F5344CB8AC3E}">
        <p14:creationId xmlns:p14="http://schemas.microsoft.com/office/powerpoint/2010/main" val="40616323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88" y="0"/>
            <a:ext cx="12190512" cy="6858000"/>
          </a:xfrm>
          <a:prstGeom prst="rect">
            <a:avLst/>
          </a:prstGeom>
        </p:spPr>
      </p:pic>
      <p:pic>
        <p:nvPicPr>
          <p:cNvPr id="63" name="Picture 6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2464" y="3485699"/>
            <a:ext cx="494998" cy="456259"/>
          </a:xfrm>
          <a:prstGeom prst="rect">
            <a:avLst/>
          </a:prstGeom>
        </p:spPr>
      </p:pic>
      <p:pic>
        <p:nvPicPr>
          <p:cNvPr id="66" name="Picture 6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2464" y="4945172"/>
            <a:ext cx="494998" cy="456259"/>
          </a:xfrm>
          <a:prstGeom prst="rect">
            <a:avLst/>
          </a:prstGeom>
        </p:spPr>
      </p:pic>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4677" y="1702938"/>
            <a:ext cx="494998" cy="456259"/>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79071" y="198832"/>
            <a:ext cx="4312929" cy="807517"/>
          </a:xfrm>
          <a:prstGeom prst="rect">
            <a:avLst/>
          </a:prstGeom>
        </p:spPr>
      </p:pic>
      <p:pic>
        <p:nvPicPr>
          <p:cNvPr id="2" name="Picture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151" y="0"/>
            <a:ext cx="9749307" cy="1107104"/>
          </a:xfrm>
          <a:prstGeom prst="rect">
            <a:avLst/>
          </a:prstGeom>
        </p:spPr>
      </p:pic>
      <p:sp>
        <p:nvSpPr>
          <p:cNvPr id="62" name="TextBox 61"/>
          <p:cNvSpPr txBox="1"/>
          <p:nvPr/>
        </p:nvSpPr>
        <p:spPr>
          <a:xfrm>
            <a:off x="601581" y="108112"/>
            <a:ext cx="7694926" cy="923330"/>
          </a:xfrm>
          <a:prstGeom prst="rect">
            <a:avLst/>
          </a:prstGeom>
          <a:noFill/>
        </p:spPr>
        <p:txBody>
          <a:bodyPr wrap="square" rtlCol="0">
            <a:spAutoFit/>
          </a:bodyPr>
          <a:lstStyle/>
          <a:p>
            <a:r>
              <a:rPr lang="en-US" sz="5400" b="1" dirty="0">
                <a:solidFill>
                  <a:schemeClr val="bg1"/>
                </a:solidFill>
                <a:latin typeface="Roboto" pitchFamily="2" charset="0"/>
                <a:ea typeface="Roboto" pitchFamily="2" charset="0"/>
              </a:rPr>
              <a:t>Why Now Explained</a:t>
            </a:r>
          </a:p>
        </p:txBody>
      </p:sp>
      <p:pic>
        <p:nvPicPr>
          <p:cNvPr id="7" name="Picture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44" y="6373333"/>
            <a:ext cx="12192000" cy="255161"/>
          </a:xfrm>
          <a:prstGeom prst="rect">
            <a:avLst/>
          </a:prstGeom>
        </p:spPr>
      </p:pic>
      <p:sp>
        <p:nvSpPr>
          <p:cNvPr id="64" name="TextBox 63"/>
          <p:cNvSpPr txBox="1"/>
          <p:nvPr/>
        </p:nvSpPr>
        <p:spPr>
          <a:xfrm>
            <a:off x="1174985" y="6316247"/>
            <a:ext cx="494997" cy="369332"/>
          </a:xfrm>
          <a:prstGeom prst="rect">
            <a:avLst/>
          </a:prstGeom>
          <a:noFill/>
        </p:spPr>
        <p:txBody>
          <a:bodyPr wrap="square" rtlCol="0">
            <a:spAutoFit/>
          </a:bodyPr>
          <a:lstStyle/>
          <a:p>
            <a:pPr algn="ctr"/>
            <a:r>
              <a:rPr lang="en-US" b="1" dirty="0">
                <a:solidFill>
                  <a:srgbClr val="00887D"/>
                </a:solidFill>
                <a:latin typeface="Roboto" pitchFamily="2" charset="0"/>
                <a:ea typeface="Roboto" pitchFamily="2" charset="0"/>
              </a:rPr>
              <a:t>10</a:t>
            </a:r>
          </a:p>
        </p:txBody>
      </p:sp>
      <p:sp>
        <p:nvSpPr>
          <p:cNvPr id="3" name="Rectangle 2">
            <a:extLst>
              <a:ext uri="{FF2B5EF4-FFF2-40B4-BE49-F238E27FC236}">
                <a16:creationId xmlns:a16="http://schemas.microsoft.com/office/drawing/2014/main" id="{21926666-F2AF-467E-A7C5-2C029AE96525}"/>
              </a:ext>
            </a:extLst>
          </p:cNvPr>
          <p:cNvSpPr/>
          <p:nvPr/>
        </p:nvSpPr>
        <p:spPr>
          <a:xfrm>
            <a:off x="1847886" y="1611799"/>
            <a:ext cx="8999033" cy="4339650"/>
          </a:xfrm>
          <a:prstGeom prst="rect">
            <a:avLst/>
          </a:prstGeom>
        </p:spPr>
        <p:txBody>
          <a:bodyPr wrap="square">
            <a:spAutoFit/>
          </a:bodyPr>
          <a:lstStyle/>
          <a:p>
            <a:r>
              <a:rPr lang="en-US" sz="2400" b="1" i="1" dirty="0"/>
              <a:t>Patients Buying Waste</a:t>
            </a:r>
          </a:p>
          <a:p>
            <a:pPr lvl="1"/>
            <a:r>
              <a:rPr lang="en-US" dirty="0"/>
              <a:t>Political, Societal, and Economic pressures continue to mount on drug prices.  More scrutinization of practices will come making it important that patients are not buying waste associated with products.</a:t>
            </a:r>
          </a:p>
          <a:p>
            <a:pPr lvl="1"/>
            <a:endParaRPr lang="en-US" dirty="0"/>
          </a:p>
          <a:p>
            <a:pPr lvl="1"/>
            <a:endParaRPr lang="en-US" sz="2400" dirty="0"/>
          </a:p>
          <a:p>
            <a:r>
              <a:rPr lang="en-US" sz="2400" b="1" i="1" dirty="0"/>
              <a:t>Changing Federal Tolerance on Waste/Environment</a:t>
            </a:r>
          </a:p>
          <a:p>
            <a:pPr lvl="1"/>
            <a:r>
              <a:rPr lang="en-US" dirty="0"/>
              <a:t>EPA, FDA, and other government continue to make environmental reporting more strict and enact harsher laws for waste.  Better to be ahead of legislation than behind it. </a:t>
            </a:r>
          </a:p>
          <a:p>
            <a:pPr lvl="1"/>
            <a:endParaRPr lang="en-US" dirty="0"/>
          </a:p>
          <a:p>
            <a:pPr lvl="1"/>
            <a:endParaRPr lang="en-US" dirty="0"/>
          </a:p>
          <a:p>
            <a:r>
              <a:rPr lang="en-US" sz="2400" b="1" i="1" dirty="0"/>
              <a:t>Progressive Companies Winning</a:t>
            </a:r>
          </a:p>
          <a:p>
            <a:pPr lvl="1"/>
            <a:r>
              <a:rPr lang="en-US" dirty="0"/>
              <a:t>Companies who challenge the status quo and find new ways to reduce costs and impacts on the environment continue to upstage complacent ones.</a:t>
            </a:r>
          </a:p>
        </p:txBody>
      </p:sp>
      <p:pic>
        <p:nvPicPr>
          <p:cNvPr id="13" name="Picture 12" descr="A close up of a logo&#10;&#10;Description generated with very high confidence">
            <a:extLst>
              <a:ext uri="{FF2B5EF4-FFF2-40B4-BE49-F238E27FC236}">
                <a16:creationId xmlns:a16="http://schemas.microsoft.com/office/drawing/2014/main" id="{E3C7F8A1-2D63-4EC2-872B-121E2CA4B06F}"/>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115125" y="254118"/>
            <a:ext cx="1496708" cy="681855"/>
          </a:xfrm>
          <a:prstGeom prst="rect">
            <a:avLst/>
          </a:prstGeom>
        </p:spPr>
      </p:pic>
    </p:spTree>
    <p:extLst>
      <p:ext uri="{BB962C8B-B14F-4D97-AF65-F5344CB8AC3E}">
        <p14:creationId xmlns:p14="http://schemas.microsoft.com/office/powerpoint/2010/main" val="22767280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4" y="0"/>
            <a:ext cx="12190512" cy="6858000"/>
          </a:xfrm>
          <a:prstGeom prst="rect">
            <a:avLst/>
          </a:prstGeom>
        </p:spPr>
      </p:pic>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l="5172"/>
          <a:stretch/>
        </p:blipFill>
        <p:spPr>
          <a:xfrm>
            <a:off x="0" y="0"/>
            <a:ext cx="9284675" cy="6527410"/>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 y="6527409"/>
            <a:ext cx="12210427" cy="330591"/>
          </a:xfrm>
          <a:prstGeom prst="rect">
            <a:avLst/>
          </a:prstGeom>
        </p:spPr>
      </p:pic>
      <p:sp>
        <p:nvSpPr>
          <p:cNvPr id="7" name="TextBox 6"/>
          <p:cNvSpPr txBox="1"/>
          <p:nvPr/>
        </p:nvSpPr>
        <p:spPr>
          <a:xfrm>
            <a:off x="8159262" y="3573198"/>
            <a:ext cx="3291840" cy="1138773"/>
          </a:xfrm>
          <a:prstGeom prst="rect">
            <a:avLst/>
          </a:prstGeom>
          <a:noFill/>
        </p:spPr>
        <p:txBody>
          <a:bodyPr wrap="square" rtlCol="0">
            <a:spAutoFit/>
          </a:bodyPr>
          <a:lstStyle/>
          <a:p>
            <a:pPr algn="r"/>
            <a:r>
              <a:rPr lang="en-US" sz="4000" b="1" dirty="0">
                <a:solidFill>
                  <a:srgbClr val="00887D"/>
                </a:solidFill>
                <a:latin typeface="Roboto" pitchFamily="2" charset="0"/>
                <a:ea typeface="Roboto" pitchFamily="2" charset="0"/>
              </a:rPr>
              <a:t>THANK YOU</a:t>
            </a:r>
          </a:p>
          <a:p>
            <a:pPr algn="r"/>
            <a:r>
              <a:rPr lang="en-US" sz="2800" dirty="0">
                <a:solidFill>
                  <a:srgbClr val="9ACA3D"/>
                </a:solidFill>
                <a:latin typeface="Roboto" pitchFamily="2" charset="0"/>
                <a:ea typeface="Roboto" pitchFamily="2" charset="0"/>
              </a:rPr>
              <a:t>For Your Time</a:t>
            </a:r>
          </a:p>
        </p:txBody>
      </p:sp>
      <p:sp>
        <p:nvSpPr>
          <p:cNvPr id="8" name="Rectangle 7"/>
          <p:cNvSpPr/>
          <p:nvPr/>
        </p:nvSpPr>
        <p:spPr>
          <a:xfrm>
            <a:off x="8394311" y="5181430"/>
            <a:ext cx="2821742" cy="923330"/>
          </a:xfrm>
          <a:prstGeom prst="rect">
            <a:avLst/>
          </a:prstGeom>
        </p:spPr>
        <p:txBody>
          <a:bodyPr wrap="square">
            <a:spAutoFit/>
          </a:bodyPr>
          <a:lstStyle/>
          <a:p>
            <a:pPr algn="r"/>
            <a:r>
              <a:rPr lang="en-US" dirty="0">
                <a:latin typeface="Roboto" pitchFamily="2" charset="0"/>
                <a:ea typeface="Roboto" pitchFamily="2" charset="0"/>
              </a:rPr>
              <a:t>844-383-7272 </a:t>
            </a:r>
          </a:p>
          <a:p>
            <a:pPr algn="r"/>
            <a:r>
              <a:rPr lang="en-US" dirty="0">
                <a:latin typeface="Roboto" pitchFamily="2" charset="0"/>
                <a:ea typeface="Roboto" pitchFamily="2" charset="0"/>
              </a:rPr>
              <a:t>info@rawconn.com</a:t>
            </a:r>
          </a:p>
          <a:p>
            <a:pPr algn="r"/>
            <a:r>
              <a:rPr lang="en-US" dirty="0">
                <a:latin typeface="Roboto" pitchFamily="2" charset="0"/>
                <a:ea typeface="Roboto" pitchFamily="2" charset="0"/>
              </a:rPr>
              <a:t>www.rawconn.com</a:t>
            </a:r>
          </a:p>
        </p:txBody>
      </p:sp>
      <p:pic>
        <p:nvPicPr>
          <p:cNvPr id="10" name="Picture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226648" y="5569944"/>
            <a:ext cx="229481" cy="153670"/>
          </a:xfrm>
          <a:prstGeom prst="rect">
            <a:avLst/>
          </a:prstGeom>
        </p:spPr>
      </p:pic>
      <p:pic>
        <p:nvPicPr>
          <p:cNvPr id="13" name="Picture 1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1192033" y="5259234"/>
            <a:ext cx="288900" cy="192600"/>
          </a:xfrm>
          <a:prstGeom prst="rect">
            <a:avLst/>
          </a:prstGeom>
        </p:spPr>
      </p:pic>
      <p:pic>
        <p:nvPicPr>
          <p:cNvPr id="14" name="Picture 1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226219" y="5807538"/>
            <a:ext cx="241775" cy="241775"/>
          </a:xfrm>
          <a:prstGeom prst="rect">
            <a:avLst/>
          </a:prstGeom>
        </p:spPr>
      </p:pic>
      <p:pic>
        <p:nvPicPr>
          <p:cNvPr id="3" name="Picture 2" descr="A close up of a sign&#10;&#10;Description generated with very high confidence">
            <a:extLst>
              <a:ext uri="{FF2B5EF4-FFF2-40B4-BE49-F238E27FC236}">
                <a16:creationId xmlns:a16="http://schemas.microsoft.com/office/drawing/2014/main" id="{BA13A4F2-CEFC-4ED7-9E8C-13C773F77D3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682094" y="851796"/>
            <a:ext cx="3722154" cy="1695700"/>
          </a:xfrm>
          <a:prstGeom prst="rect">
            <a:avLst/>
          </a:prstGeom>
        </p:spPr>
      </p:pic>
    </p:spTree>
    <p:extLst>
      <p:ext uri="{BB962C8B-B14F-4D97-AF65-F5344CB8AC3E}">
        <p14:creationId xmlns:p14="http://schemas.microsoft.com/office/powerpoint/2010/main" val="10266204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4" y="0"/>
            <a:ext cx="12190512" cy="6858000"/>
          </a:xfrm>
          <a:prstGeom prst="rect">
            <a:avLst/>
          </a:prstGeom>
        </p:spPr>
      </p:pic>
      <p:pic>
        <p:nvPicPr>
          <p:cNvPr id="26" name="Picture 2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79071" y="198832"/>
            <a:ext cx="4312929" cy="807517"/>
          </a:xfrm>
          <a:prstGeom prst="rect">
            <a:avLst/>
          </a:prstGeom>
        </p:spPr>
      </p:pic>
      <p:pic>
        <p:nvPicPr>
          <p:cNvPr id="27" name="Picture 2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0"/>
            <a:ext cx="9749307" cy="1107104"/>
          </a:xfrm>
          <a:prstGeom prst="rect">
            <a:avLst/>
          </a:prstGeom>
        </p:spPr>
      </p:pic>
      <p:sp>
        <p:nvSpPr>
          <p:cNvPr id="20" name="TextBox 19"/>
          <p:cNvSpPr txBox="1"/>
          <p:nvPr/>
        </p:nvSpPr>
        <p:spPr>
          <a:xfrm>
            <a:off x="601581" y="108112"/>
            <a:ext cx="8489867" cy="769441"/>
          </a:xfrm>
          <a:prstGeom prst="rect">
            <a:avLst/>
          </a:prstGeom>
          <a:noFill/>
        </p:spPr>
        <p:txBody>
          <a:bodyPr wrap="square" rtlCol="0">
            <a:spAutoFit/>
          </a:bodyPr>
          <a:lstStyle/>
          <a:p>
            <a:r>
              <a:rPr lang="en-US" sz="4400" b="1" dirty="0">
                <a:solidFill>
                  <a:schemeClr val="bg1"/>
                </a:solidFill>
                <a:latin typeface="Roboto" pitchFamily="2" charset="0"/>
                <a:ea typeface="Roboto" pitchFamily="2" charset="0"/>
              </a:rPr>
              <a:t>What is </a:t>
            </a:r>
            <a:r>
              <a:rPr lang="en-US" sz="4400" b="1" dirty="0" err="1">
                <a:solidFill>
                  <a:schemeClr val="bg1"/>
                </a:solidFill>
                <a:latin typeface="Roboto" pitchFamily="2" charset="0"/>
                <a:ea typeface="Roboto" pitchFamily="2" charset="0"/>
              </a:rPr>
              <a:t>RawConnect</a:t>
            </a:r>
            <a:r>
              <a:rPr lang="en-US" sz="4400" b="1" dirty="0">
                <a:solidFill>
                  <a:schemeClr val="bg1"/>
                </a:solidFill>
                <a:latin typeface="Roboto" pitchFamily="2" charset="0"/>
                <a:ea typeface="Roboto" pitchFamily="2" charset="0"/>
              </a:rPr>
              <a:t>?</a:t>
            </a:r>
          </a:p>
        </p:txBody>
      </p:sp>
      <p:sp>
        <p:nvSpPr>
          <p:cNvPr id="14" name="Rectangle 13"/>
          <p:cNvSpPr/>
          <p:nvPr/>
        </p:nvSpPr>
        <p:spPr>
          <a:xfrm>
            <a:off x="2497949" y="3684133"/>
            <a:ext cx="2103036" cy="1631216"/>
          </a:xfrm>
          <a:prstGeom prst="rect">
            <a:avLst/>
          </a:prstGeom>
        </p:spPr>
        <p:txBody>
          <a:bodyPr wrap="square">
            <a:spAutoFit/>
          </a:bodyPr>
          <a:lstStyle/>
          <a:p>
            <a:pPr algn="ctr"/>
            <a:r>
              <a:rPr lang="en-US" sz="2000" dirty="0">
                <a:latin typeface="Roboto"/>
              </a:rPr>
              <a:t>Buy and Sell New, Used, &amp; Excess Raw Materials and Equipment</a:t>
            </a:r>
            <a:endParaRPr lang="en-US" sz="2000" dirty="0">
              <a:latin typeface="Roboto" pitchFamily="2" charset="0"/>
              <a:ea typeface="Roboto" pitchFamily="2" charset="0"/>
            </a:endParaRPr>
          </a:p>
        </p:txBody>
      </p:sp>
      <p:sp>
        <p:nvSpPr>
          <p:cNvPr id="22" name="Rectangle 21"/>
          <p:cNvSpPr/>
          <p:nvPr/>
        </p:nvSpPr>
        <p:spPr>
          <a:xfrm>
            <a:off x="9924704" y="3684133"/>
            <a:ext cx="2103036" cy="707886"/>
          </a:xfrm>
          <a:prstGeom prst="rect">
            <a:avLst/>
          </a:prstGeom>
        </p:spPr>
        <p:txBody>
          <a:bodyPr wrap="square">
            <a:spAutoFit/>
          </a:bodyPr>
          <a:lstStyle/>
          <a:p>
            <a:pPr algn="ctr"/>
            <a:r>
              <a:rPr lang="en-US" sz="2000" dirty="0">
                <a:latin typeface="Roboto" pitchFamily="2" charset="0"/>
                <a:ea typeface="Roboto" pitchFamily="2" charset="0"/>
              </a:rPr>
              <a:t>Vetted Vendors and Buyers</a:t>
            </a:r>
          </a:p>
        </p:txBody>
      </p:sp>
      <p:sp>
        <p:nvSpPr>
          <p:cNvPr id="23" name="Rectangle 22"/>
          <p:cNvSpPr/>
          <p:nvPr/>
        </p:nvSpPr>
        <p:spPr>
          <a:xfrm>
            <a:off x="5009825" y="3726189"/>
            <a:ext cx="2103036" cy="1015663"/>
          </a:xfrm>
          <a:prstGeom prst="rect">
            <a:avLst/>
          </a:prstGeom>
        </p:spPr>
        <p:txBody>
          <a:bodyPr wrap="square">
            <a:spAutoFit/>
          </a:bodyPr>
          <a:lstStyle/>
          <a:p>
            <a:pPr algn="ctr"/>
            <a:r>
              <a:rPr lang="en-US" sz="2000" dirty="0">
                <a:latin typeface="Roboto" pitchFamily="2" charset="0"/>
                <a:ea typeface="Roboto" pitchFamily="2" charset="0"/>
              </a:rPr>
              <a:t>Create a Store in Minutes</a:t>
            </a:r>
          </a:p>
          <a:p>
            <a:pPr algn="just"/>
            <a:endParaRPr lang="en-US" sz="2000" dirty="0">
              <a:latin typeface="Roboto" pitchFamily="2" charset="0"/>
              <a:ea typeface="Roboto" pitchFamily="2" charset="0"/>
            </a:endParaRPr>
          </a:p>
        </p:txBody>
      </p:sp>
      <p:sp>
        <p:nvSpPr>
          <p:cNvPr id="24" name="Rectangle 23"/>
          <p:cNvSpPr/>
          <p:nvPr/>
        </p:nvSpPr>
        <p:spPr>
          <a:xfrm>
            <a:off x="52607" y="3684133"/>
            <a:ext cx="2103036" cy="1015663"/>
          </a:xfrm>
          <a:prstGeom prst="rect">
            <a:avLst/>
          </a:prstGeom>
        </p:spPr>
        <p:txBody>
          <a:bodyPr wrap="square">
            <a:spAutoFit/>
          </a:bodyPr>
          <a:lstStyle/>
          <a:p>
            <a:pPr algn="ctr"/>
            <a:r>
              <a:rPr lang="en-US" sz="2000" dirty="0">
                <a:latin typeface="Roboto" pitchFamily="2" charset="0"/>
                <a:ea typeface="Roboto" pitchFamily="2" charset="0"/>
              </a:rPr>
              <a:t>A Virtual Life Sciences Marketplace</a:t>
            </a:r>
          </a:p>
        </p:txBody>
      </p:sp>
      <p:sp>
        <p:nvSpPr>
          <p:cNvPr id="25" name="Rectangle 24"/>
          <p:cNvSpPr/>
          <p:nvPr/>
        </p:nvSpPr>
        <p:spPr>
          <a:xfrm>
            <a:off x="7559264" y="3684133"/>
            <a:ext cx="2103036" cy="1631216"/>
          </a:xfrm>
          <a:prstGeom prst="rect">
            <a:avLst/>
          </a:prstGeom>
        </p:spPr>
        <p:txBody>
          <a:bodyPr wrap="square">
            <a:spAutoFit/>
          </a:bodyPr>
          <a:lstStyle/>
          <a:p>
            <a:pPr algn="ctr"/>
            <a:r>
              <a:rPr lang="en-US" sz="2000" dirty="0">
                <a:latin typeface="Roboto" pitchFamily="2" charset="0"/>
                <a:ea typeface="Roboto" pitchFamily="2" charset="0"/>
              </a:rPr>
              <a:t>Life Science Manufacturers, Researchers, &amp; Suppliers</a:t>
            </a:r>
          </a:p>
          <a:p>
            <a:pPr algn="ctr"/>
            <a:endParaRPr lang="en-US" sz="2000" dirty="0">
              <a:solidFill>
                <a:srgbClr val="00887D"/>
              </a:solidFill>
              <a:latin typeface="Roboto"/>
            </a:endParaRPr>
          </a:p>
        </p:txBody>
      </p:sp>
      <p:pic>
        <p:nvPicPr>
          <p:cNvPr id="28" name="Picture 2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44" y="6373333"/>
            <a:ext cx="12192000" cy="255161"/>
          </a:xfrm>
          <a:prstGeom prst="rect">
            <a:avLst/>
          </a:prstGeom>
        </p:spPr>
      </p:pic>
      <p:pic>
        <p:nvPicPr>
          <p:cNvPr id="2" name="Picture 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784553" y="1899172"/>
            <a:ext cx="1529828" cy="1529828"/>
          </a:xfrm>
          <a:prstGeom prst="rect">
            <a:avLst/>
          </a:prstGeom>
        </p:spPr>
      </p:pic>
      <p:pic>
        <p:nvPicPr>
          <p:cNvPr id="3" name="Picture 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065715" y="2071124"/>
            <a:ext cx="979242" cy="1118125"/>
          </a:xfrm>
          <a:prstGeom prst="rect">
            <a:avLst/>
          </a:prstGeom>
        </p:spPr>
      </p:pic>
      <p:pic>
        <p:nvPicPr>
          <p:cNvPr id="30" name="Picture 2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211308" y="1899172"/>
            <a:ext cx="1529828" cy="1529828"/>
          </a:xfrm>
          <a:prstGeom prst="rect">
            <a:avLst/>
          </a:prstGeom>
        </p:spPr>
      </p:pic>
      <p:pic>
        <p:nvPicPr>
          <p:cNvPr id="31" name="Picture 3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296429" y="1891740"/>
            <a:ext cx="1529828" cy="1529828"/>
          </a:xfrm>
          <a:prstGeom prst="rect">
            <a:avLst/>
          </a:prstGeom>
        </p:spPr>
      </p:pic>
      <p:pic>
        <p:nvPicPr>
          <p:cNvPr id="32" name="Picture 3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39211" y="1899172"/>
            <a:ext cx="1529828" cy="1529828"/>
          </a:xfrm>
          <a:prstGeom prst="rect">
            <a:avLst/>
          </a:prstGeom>
        </p:spPr>
      </p:pic>
      <p:pic>
        <p:nvPicPr>
          <p:cNvPr id="33" name="Picture 3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847116" y="1895463"/>
            <a:ext cx="1529828" cy="1529828"/>
          </a:xfrm>
          <a:prstGeom prst="rect">
            <a:avLst/>
          </a:prstGeom>
        </p:spPr>
      </p:pic>
      <p:pic>
        <p:nvPicPr>
          <p:cNvPr id="11" name="Picture 10"/>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0529962" y="2057217"/>
            <a:ext cx="979236" cy="1202653"/>
          </a:xfrm>
          <a:prstGeom prst="rect">
            <a:avLst/>
          </a:prstGeom>
        </p:spPr>
      </p:pic>
      <p:pic>
        <p:nvPicPr>
          <p:cNvPr id="12" name="Picture 11"/>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5462161" y="2171484"/>
            <a:ext cx="1184049" cy="995461"/>
          </a:xfrm>
          <a:prstGeom prst="rect">
            <a:avLst/>
          </a:prstGeom>
        </p:spPr>
      </p:pic>
      <p:pic>
        <p:nvPicPr>
          <p:cNvPr id="13" name="Picture 12"/>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8014627" y="2362485"/>
            <a:ext cx="1192310" cy="694446"/>
          </a:xfrm>
          <a:prstGeom prst="rect">
            <a:avLst/>
          </a:prstGeom>
        </p:spPr>
      </p:pic>
      <p:pic>
        <p:nvPicPr>
          <p:cNvPr id="15" name="Picture 14"/>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591783" y="2100400"/>
            <a:ext cx="1047072" cy="1071474"/>
          </a:xfrm>
          <a:prstGeom prst="rect">
            <a:avLst/>
          </a:prstGeom>
        </p:spPr>
      </p:pic>
      <p:sp>
        <p:nvSpPr>
          <p:cNvPr id="34" name="TextBox 33"/>
          <p:cNvSpPr txBox="1"/>
          <p:nvPr/>
        </p:nvSpPr>
        <p:spPr>
          <a:xfrm>
            <a:off x="1133678" y="6316369"/>
            <a:ext cx="514816" cy="369332"/>
          </a:xfrm>
          <a:prstGeom prst="rect">
            <a:avLst/>
          </a:prstGeom>
          <a:noFill/>
        </p:spPr>
        <p:txBody>
          <a:bodyPr wrap="square" rtlCol="0">
            <a:spAutoFit/>
          </a:bodyPr>
          <a:lstStyle/>
          <a:p>
            <a:pPr algn="ctr"/>
            <a:r>
              <a:rPr lang="en-US" b="1" dirty="0">
                <a:solidFill>
                  <a:srgbClr val="00887D"/>
                </a:solidFill>
                <a:latin typeface="Roboto" pitchFamily="2" charset="0"/>
                <a:ea typeface="Roboto" pitchFamily="2" charset="0"/>
              </a:rPr>
              <a:t>2</a:t>
            </a:r>
          </a:p>
        </p:txBody>
      </p:sp>
      <p:pic>
        <p:nvPicPr>
          <p:cNvPr id="35" name="Picture 34" descr="A close up of a logo&#10;&#10;Description generated with very high confidence">
            <a:extLst>
              <a:ext uri="{FF2B5EF4-FFF2-40B4-BE49-F238E27FC236}">
                <a16:creationId xmlns:a16="http://schemas.microsoft.com/office/drawing/2014/main" id="{83561A89-E2CD-4B9B-84D2-EC3C96CC467D}"/>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10115125" y="254118"/>
            <a:ext cx="1496708" cy="681855"/>
          </a:xfrm>
          <a:prstGeom prst="rect">
            <a:avLst/>
          </a:prstGeom>
        </p:spPr>
      </p:pic>
    </p:spTree>
    <p:extLst>
      <p:ext uri="{BB962C8B-B14F-4D97-AF65-F5344CB8AC3E}">
        <p14:creationId xmlns:p14="http://schemas.microsoft.com/office/powerpoint/2010/main" val="20630470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4" y="0"/>
            <a:ext cx="12190512" cy="6858000"/>
          </a:xfrm>
          <a:prstGeom prst="rect">
            <a:avLst/>
          </a:prstGeom>
        </p:spPr>
      </p:pic>
      <p:sp>
        <p:nvSpPr>
          <p:cNvPr id="15" name="Rectangle 14"/>
          <p:cNvSpPr/>
          <p:nvPr/>
        </p:nvSpPr>
        <p:spPr>
          <a:xfrm>
            <a:off x="7434565" y="3062291"/>
            <a:ext cx="3784893" cy="1015663"/>
          </a:xfrm>
          <a:prstGeom prst="rect">
            <a:avLst/>
          </a:prstGeom>
        </p:spPr>
        <p:txBody>
          <a:bodyPr wrap="square">
            <a:spAutoFit/>
          </a:bodyPr>
          <a:lstStyle/>
          <a:p>
            <a:r>
              <a:rPr lang="en-US" sz="2000" dirty="0">
                <a:latin typeface="Roboto"/>
              </a:rPr>
              <a:t>Organizations no longer have to transfer waste to patients, the environment, and shareholders</a:t>
            </a:r>
            <a:r>
              <a:rPr lang="en-US" sz="2000" dirty="0">
                <a:latin typeface="Roboto"/>
                <a:ea typeface="Roboto" pitchFamily="2" charset="0"/>
              </a:rPr>
              <a:t>.</a:t>
            </a:r>
          </a:p>
        </p:txBody>
      </p:sp>
      <p:sp>
        <p:nvSpPr>
          <p:cNvPr id="17" name="TextBox 16"/>
          <p:cNvSpPr txBox="1"/>
          <p:nvPr/>
        </p:nvSpPr>
        <p:spPr>
          <a:xfrm>
            <a:off x="7337958" y="2475955"/>
            <a:ext cx="2665709" cy="584775"/>
          </a:xfrm>
          <a:prstGeom prst="rect">
            <a:avLst/>
          </a:prstGeom>
          <a:noFill/>
        </p:spPr>
        <p:txBody>
          <a:bodyPr wrap="square" rtlCol="0">
            <a:spAutoFit/>
          </a:bodyPr>
          <a:lstStyle/>
          <a:p>
            <a:r>
              <a:rPr lang="en-US" sz="3200" b="1" dirty="0">
                <a:solidFill>
                  <a:srgbClr val="00887D"/>
                </a:solidFill>
                <a:latin typeface="Roboto" pitchFamily="2" charset="0"/>
                <a:ea typeface="Roboto" pitchFamily="2" charset="0"/>
              </a:rPr>
              <a:t>VISION</a:t>
            </a:r>
          </a:p>
        </p:txBody>
      </p:sp>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79071" y="198832"/>
            <a:ext cx="4312929" cy="807517"/>
          </a:xfrm>
          <a:prstGeom prst="rect">
            <a:avLst/>
          </a:prstGeom>
        </p:spPr>
      </p:pic>
      <p:pic>
        <p:nvPicPr>
          <p:cNvPr id="11" name="Picture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0"/>
            <a:ext cx="9749307" cy="1107104"/>
          </a:xfrm>
          <a:prstGeom prst="rect">
            <a:avLst/>
          </a:prstGeom>
        </p:spPr>
      </p:pic>
      <p:sp>
        <p:nvSpPr>
          <p:cNvPr id="20" name="TextBox 19"/>
          <p:cNvSpPr txBox="1"/>
          <p:nvPr/>
        </p:nvSpPr>
        <p:spPr>
          <a:xfrm>
            <a:off x="601581" y="108112"/>
            <a:ext cx="6726649" cy="923330"/>
          </a:xfrm>
          <a:prstGeom prst="rect">
            <a:avLst/>
          </a:prstGeom>
          <a:noFill/>
        </p:spPr>
        <p:txBody>
          <a:bodyPr wrap="square" rtlCol="0">
            <a:spAutoFit/>
          </a:bodyPr>
          <a:lstStyle/>
          <a:p>
            <a:r>
              <a:rPr lang="en-US" sz="5400" b="1" dirty="0">
                <a:solidFill>
                  <a:schemeClr val="bg1"/>
                </a:solidFill>
                <a:latin typeface="Roboto" pitchFamily="2" charset="0"/>
                <a:ea typeface="Roboto" pitchFamily="2" charset="0"/>
              </a:rPr>
              <a:t>About Us </a:t>
            </a:r>
          </a:p>
        </p:txBody>
      </p:sp>
      <p:pic>
        <p:nvPicPr>
          <p:cNvPr id="12" name="Picture 1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44" y="6373333"/>
            <a:ext cx="12192000" cy="255161"/>
          </a:xfrm>
          <a:prstGeom prst="rect">
            <a:avLst/>
          </a:prstGeom>
        </p:spPr>
      </p:pic>
      <p:pic>
        <p:nvPicPr>
          <p:cNvPr id="3" name="Picture 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57060" y="1547892"/>
            <a:ext cx="1919911" cy="2113407"/>
          </a:xfrm>
          <a:prstGeom prst="rect">
            <a:avLst/>
          </a:prstGeom>
        </p:spPr>
      </p:pic>
      <p:pic>
        <p:nvPicPr>
          <p:cNvPr id="5" name="Picture 4"/>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245709" y="2415909"/>
            <a:ext cx="988839" cy="1245390"/>
          </a:xfrm>
          <a:prstGeom prst="rect">
            <a:avLst/>
          </a:prstGeom>
        </p:spPr>
      </p:pic>
      <p:sp>
        <p:nvSpPr>
          <p:cNvPr id="14" name="Rectangle 13"/>
          <p:cNvSpPr/>
          <p:nvPr/>
        </p:nvSpPr>
        <p:spPr>
          <a:xfrm>
            <a:off x="2127476" y="3064873"/>
            <a:ext cx="3784893" cy="1323439"/>
          </a:xfrm>
          <a:prstGeom prst="rect">
            <a:avLst/>
          </a:prstGeom>
        </p:spPr>
        <p:txBody>
          <a:bodyPr wrap="square">
            <a:spAutoFit/>
          </a:bodyPr>
          <a:lstStyle/>
          <a:p>
            <a:pPr algn="just"/>
            <a:r>
              <a:rPr lang="en-US" sz="2000" dirty="0">
                <a:latin typeface="Roboto" pitchFamily="2" charset="0"/>
                <a:ea typeface="Roboto" pitchFamily="2" charset="0"/>
              </a:rPr>
              <a:t>Greener, more cost efficient, and quality driven supply chains through use of a life sciences marketplace.</a:t>
            </a:r>
          </a:p>
        </p:txBody>
      </p:sp>
      <p:sp>
        <p:nvSpPr>
          <p:cNvPr id="16" name="TextBox 15"/>
          <p:cNvSpPr txBox="1"/>
          <p:nvPr/>
        </p:nvSpPr>
        <p:spPr>
          <a:xfrm>
            <a:off x="2085835" y="2478535"/>
            <a:ext cx="2665709" cy="584775"/>
          </a:xfrm>
          <a:prstGeom prst="rect">
            <a:avLst/>
          </a:prstGeom>
          <a:noFill/>
        </p:spPr>
        <p:txBody>
          <a:bodyPr wrap="square" rtlCol="0">
            <a:spAutoFit/>
          </a:bodyPr>
          <a:lstStyle/>
          <a:p>
            <a:r>
              <a:rPr lang="en-US" sz="3200" b="1" dirty="0">
                <a:solidFill>
                  <a:srgbClr val="00887D"/>
                </a:solidFill>
                <a:latin typeface="Roboto" pitchFamily="2" charset="0"/>
                <a:ea typeface="Roboto" pitchFamily="2" charset="0"/>
              </a:rPr>
              <a:t>MISSION</a:t>
            </a:r>
          </a:p>
        </p:txBody>
      </p:sp>
      <p:sp>
        <p:nvSpPr>
          <p:cNvPr id="18" name="TextBox 17"/>
          <p:cNvSpPr txBox="1"/>
          <p:nvPr/>
        </p:nvSpPr>
        <p:spPr>
          <a:xfrm>
            <a:off x="1275347" y="6329248"/>
            <a:ext cx="240632" cy="369332"/>
          </a:xfrm>
          <a:prstGeom prst="rect">
            <a:avLst/>
          </a:prstGeom>
          <a:noFill/>
        </p:spPr>
        <p:txBody>
          <a:bodyPr wrap="square" rtlCol="0">
            <a:spAutoFit/>
          </a:bodyPr>
          <a:lstStyle/>
          <a:p>
            <a:pPr algn="ctr"/>
            <a:r>
              <a:rPr lang="en-US" b="1" dirty="0">
                <a:solidFill>
                  <a:srgbClr val="00887D"/>
                </a:solidFill>
                <a:latin typeface="Roboto" pitchFamily="2" charset="0"/>
                <a:ea typeface="Roboto" pitchFamily="2" charset="0"/>
              </a:rPr>
              <a:t>3</a:t>
            </a:r>
          </a:p>
        </p:txBody>
      </p:sp>
      <p:pic>
        <p:nvPicPr>
          <p:cNvPr id="19" name="Picture 18" descr="A close up of a logo&#10;&#10;Description generated with very high confidence">
            <a:extLst>
              <a:ext uri="{FF2B5EF4-FFF2-40B4-BE49-F238E27FC236}">
                <a16:creationId xmlns:a16="http://schemas.microsoft.com/office/drawing/2014/main" id="{AB321E41-F5B2-499C-91CA-33A9735D0E65}"/>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0115125" y="254118"/>
            <a:ext cx="1496708" cy="681855"/>
          </a:xfrm>
          <a:prstGeom prst="rect">
            <a:avLst/>
          </a:prstGeom>
        </p:spPr>
      </p:pic>
    </p:spTree>
    <p:extLst>
      <p:ext uri="{BB962C8B-B14F-4D97-AF65-F5344CB8AC3E}">
        <p14:creationId xmlns:p14="http://schemas.microsoft.com/office/powerpoint/2010/main" val="21275505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25" y="0"/>
            <a:ext cx="12190512" cy="6858000"/>
          </a:xfrm>
          <a:prstGeom prst="rect">
            <a:avLst/>
          </a:prstGeom>
        </p:spPr>
      </p:pic>
      <p:pic>
        <p:nvPicPr>
          <p:cNvPr id="26" name="Picture 2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79071" y="198832"/>
            <a:ext cx="4312929" cy="807517"/>
          </a:xfrm>
          <a:prstGeom prst="rect">
            <a:avLst/>
          </a:prstGeom>
        </p:spPr>
      </p:pic>
      <p:pic>
        <p:nvPicPr>
          <p:cNvPr id="27" name="Picture 2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0"/>
            <a:ext cx="9749307" cy="1107104"/>
          </a:xfrm>
          <a:prstGeom prst="rect">
            <a:avLst/>
          </a:prstGeom>
        </p:spPr>
      </p:pic>
      <p:sp>
        <p:nvSpPr>
          <p:cNvPr id="20" name="TextBox 19"/>
          <p:cNvSpPr txBox="1"/>
          <p:nvPr/>
        </p:nvSpPr>
        <p:spPr>
          <a:xfrm>
            <a:off x="601581" y="108112"/>
            <a:ext cx="6244387" cy="923330"/>
          </a:xfrm>
          <a:prstGeom prst="rect">
            <a:avLst/>
          </a:prstGeom>
          <a:noFill/>
        </p:spPr>
        <p:txBody>
          <a:bodyPr wrap="square" rtlCol="0">
            <a:spAutoFit/>
          </a:bodyPr>
          <a:lstStyle/>
          <a:p>
            <a:r>
              <a:rPr lang="en-US" sz="5400" b="1" dirty="0">
                <a:solidFill>
                  <a:schemeClr val="bg1"/>
                </a:solidFill>
                <a:latin typeface="Roboto" pitchFamily="2" charset="0"/>
                <a:ea typeface="Roboto" pitchFamily="2" charset="0"/>
              </a:rPr>
              <a:t>Our Process</a:t>
            </a:r>
          </a:p>
        </p:txBody>
      </p:sp>
      <p:pic>
        <p:nvPicPr>
          <p:cNvPr id="28" name="Picture 2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44" y="6373333"/>
            <a:ext cx="12192000" cy="255161"/>
          </a:xfrm>
          <a:prstGeom prst="rect">
            <a:avLst/>
          </a:prstGeom>
        </p:spPr>
      </p:pic>
      <p:pic>
        <p:nvPicPr>
          <p:cNvPr id="5" name="Picture 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690648" y="2135540"/>
            <a:ext cx="6865753" cy="3175525"/>
          </a:xfrm>
          <a:prstGeom prst="rect">
            <a:avLst/>
          </a:prstGeom>
        </p:spPr>
      </p:pic>
      <p:sp>
        <p:nvSpPr>
          <p:cNvPr id="34" name="TextBox 33"/>
          <p:cNvSpPr txBox="1"/>
          <p:nvPr/>
        </p:nvSpPr>
        <p:spPr>
          <a:xfrm>
            <a:off x="2214356" y="1190819"/>
            <a:ext cx="1659047" cy="584775"/>
          </a:xfrm>
          <a:prstGeom prst="rect">
            <a:avLst/>
          </a:prstGeom>
          <a:noFill/>
        </p:spPr>
        <p:txBody>
          <a:bodyPr wrap="square" rtlCol="0">
            <a:spAutoFit/>
          </a:bodyPr>
          <a:lstStyle/>
          <a:p>
            <a:r>
              <a:rPr lang="en-US" sz="3200" b="1" dirty="0">
                <a:solidFill>
                  <a:srgbClr val="00887D"/>
                </a:solidFill>
                <a:latin typeface="Caviar Dreams" panose="020B0402020204020504" pitchFamily="34" charset="0"/>
                <a:ea typeface="Roboto" pitchFamily="2" charset="0"/>
              </a:rPr>
              <a:t>Register</a:t>
            </a:r>
          </a:p>
        </p:txBody>
      </p:sp>
      <p:sp>
        <p:nvSpPr>
          <p:cNvPr id="35" name="TextBox 34"/>
          <p:cNvSpPr txBox="1"/>
          <p:nvPr/>
        </p:nvSpPr>
        <p:spPr>
          <a:xfrm>
            <a:off x="2194652" y="1689182"/>
            <a:ext cx="2201078" cy="738664"/>
          </a:xfrm>
          <a:prstGeom prst="rect">
            <a:avLst/>
          </a:prstGeom>
          <a:noFill/>
        </p:spPr>
        <p:txBody>
          <a:bodyPr wrap="square" rtlCol="0">
            <a:spAutoFit/>
          </a:bodyPr>
          <a:lstStyle/>
          <a:p>
            <a:r>
              <a:rPr lang="en-US" sz="1400" dirty="0">
                <a:latin typeface="Lato" panose="020F0502020204030203" pitchFamily="34" charset="0"/>
                <a:ea typeface="Lato" panose="020F0502020204030203" pitchFamily="34" charset="0"/>
                <a:cs typeface="Lato" panose="020F0502020204030203" pitchFamily="34" charset="0"/>
              </a:rPr>
              <a:t>Buyers and Sellers vetted upon registration.  Sign user agreement.</a:t>
            </a:r>
          </a:p>
        </p:txBody>
      </p:sp>
      <p:sp>
        <p:nvSpPr>
          <p:cNvPr id="36" name="TextBox 35"/>
          <p:cNvSpPr txBox="1"/>
          <p:nvPr/>
        </p:nvSpPr>
        <p:spPr>
          <a:xfrm>
            <a:off x="4606430" y="1094848"/>
            <a:ext cx="3204289" cy="584775"/>
          </a:xfrm>
          <a:prstGeom prst="rect">
            <a:avLst/>
          </a:prstGeom>
          <a:noFill/>
        </p:spPr>
        <p:txBody>
          <a:bodyPr wrap="square" rtlCol="0">
            <a:spAutoFit/>
          </a:bodyPr>
          <a:lstStyle/>
          <a:p>
            <a:r>
              <a:rPr lang="en-US" sz="3200" b="1" dirty="0">
                <a:solidFill>
                  <a:srgbClr val="9ACA3D"/>
                </a:solidFill>
                <a:latin typeface="Caviar Dreams" panose="020B0402020204020504" pitchFamily="34" charset="0"/>
                <a:ea typeface="Roboto" pitchFamily="2" charset="0"/>
              </a:rPr>
              <a:t>Set-up Payment</a:t>
            </a:r>
          </a:p>
        </p:txBody>
      </p:sp>
      <p:sp>
        <p:nvSpPr>
          <p:cNvPr id="37" name="TextBox 36"/>
          <p:cNvSpPr txBox="1"/>
          <p:nvPr/>
        </p:nvSpPr>
        <p:spPr>
          <a:xfrm>
            <a:off x="4673848" y="1546979"/>
            <a:ext cx="2995705" cy="523220"/>
          </a:xfrm>
          <a:prstGeom prst="rect">
            <a:avLst/>
          </a:prstGeom>
          <a:noFill/>
        </p:spPr>
        <p:txBody>
          <a:bodyPr wrap="square" rtlCol="0">
            <a:spAutoFit/>
          </a:bodyPr>
          <a:lstStyle/>
          <a:p>
            <a:r>
              <a:rPr lang="en-US" sz="1400" dirty="0">
                <a:latin typeface="Lato" panose="020F0502020204030203" pitchFamily="34" charset="0"/>
                <a:ea typeface="Lato" panose="020F0502020204030203" pitchFamily="34" charset="0"/>
                <a:cs typeface="Lato" panose="020F0502020204030203" pitchFamily="34" charset="0"/>
              </a:rPr>
              <a:t>Flexible payment options for sellers and buyers</a:t>
            </a:r>
          </a:p>
        </p:txBody>
      </p:sp>
      <p:sp>
        <p:nvSpPr>
          <p:cNvPr id="13" name="TextBox 20"/>
          <p:cNvSpPr txBox="1"/>
          <p:nvPr/>
        </p:nvSpPr>
        <p:spPr>
          <a:xfrm>
            <a:off x="7847156" y="1506680"/>
            <a:ext cx="2646597" cy="58477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200" b="1" dirty="0">
                <a:solidFill>
                  <a:srgbClr val="00887D"/>
                </a:solidFill>
                <a:latin typeface="Caviar Dreams" panose="020B0402020204020504" pitchFamily="34" charset="0"/>
                <a:ea typeface="Roboto" pitchFamily="2" charset="0"/>
              </a:rPr>
              <a:t>List Materials</a:t>
            </a:r>
          </a:p>
        </p:txBody>
      </p:sp>
      <p:sp>
        <p:nvSpPr>
          <p:cNvPr id="14" name="TextBox 21"/>
          <p:cNvSpPr txBox="1"/>
          <p:nvPr/>
        </p:nvSpPr>
        <p:spPr>
          <a:xfrm>
            <a:off x="7880405" y="1992817"/>
            <a:ext cx="1752547"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latin typeface="Lato" panose="020F0502020204030203" pitchFamily="34" charset="0"/>
                <a:ea typeface="Lato" panose="020F0502020204030203" pitchFamily="34" charset="0"/>
                <a:cs typeface="Lato" panose="020F0502020204030203" pitchFamily="34" charset="0"/>
              </a:rPr>
              <a:t>Listings vetted</a:t>
            </a:r>
          </a:p>
        </p:txBody>
      </p:sp>
      <p:sp>
        <p:nvSpPr>
          <p:cNvPr id="15" name="TextBox 24"/>
          <p:cNvSpPr txBox="1"/>
          <p:nvPr/>
        </p:nvSpPr>
        <p:spPr>
          <a:xfrm>
            <a:off x="2392057" y="5198884"/>
            <a:ext cx="2995706" cy="58477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3200" b="1" dirty="0">
                <a:solidFill>
                  <a:srgbClr val="00887D"/>
                </a:solidFill>
                <a:latin typeface="Caviar Dreams" panose="020B0402020204020504" pitchFamily="34" charset="0"/>
                <a:ea typeface="Roboto" pitchFamily="2" charset="0"/>
              </a:rPr>
              <a:t>Connect </a:t>
            </a:r>
          </a:p>
        </p:txBody>
      </p:sp>
      <p:sp>
        <p:nvSpPr>
          <p:cNvPr id="16" name="TextBox 25"/>
          <p:cNvSpPr txBox="1"/>
          <p:nvPr/>
        </p:nvSpPr>
        <p:spPr>
          <a:xfrm>
            <a:off x="3853420" y="5656571"/>
            <a:ext cx="2507756" cy="738664"/>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latin typeface="Lato" panose="020F0502020204030203" pitchFamily="34" charset="0"/>
                <a:ea typeface="Lato" panose="020F0502020204030203" pitchFamily="34" charset="0"/>
                <a:cs typeface="Lato" panose="020F0502020204030203" pitchFamily="34" charset="0"/>
              </a:rPr>
              <a:t>Buyers and Sellers can contact one another to discuss terms</a:t>
            </a:r>
          </a:p>
        </p:txBody>
      </p:sp>
      <p:sp>
        <p:nvSpPr>
          <p:cNvPr id="17" name="TextBox 26"/>
          <p:cNvSpPr txBox="1"/>
          <p:nvPr/>
        </p:nvSpPr>
        <p:spPr>
          <a:xfrm>
            <a:off x="6044259" y="5198884"/>
            <a:ext cx="3551990" cy="58477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3200" b="1" dirty="0">
                <a:solidFill>
                  <a:srgbClr val="9ACA3D"/>
                </a:solidFill>
                <a:latin typeface="Caviar Dreams" panose="020B0402020204020504" pitchFamily="34" charset="0"/>
                <a:ea typeface="Roboto" pitchFamily="2" charset="0"/>
              </a:rPr>
              <a:t>Checkout and Sign</a:t>
            </a:r>
          </a:p>
        </p:txBody>
      </p:sp>
      <p:sp>
        <p:nvSpPr>
          <p:cNvPr id="18" name="TextBox 27"/>
          <p:cNvSpPr txBox="1"/>
          <p:nvPr/>
        </p:nvSpPr>
        <p:spPr>
          <a:xfrm>
            <a:off x="6361176" y="5667862"/>
            <a:ext cx="1855943" cy="738664"/>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latin typeface="Lato" panose="020F0502020204030203" pitchFamily="34" charset="0"/>
                <a:ea typeface="Lato" panose="020F0502020204030203" pitchFamily="34" charset="0"/>
                <a:cs typeface="Lato" panose="020F0502020204030203" pitchFamily="34" charset="0"/>
              </a:rPr>
              <a:t>Agree to transaction information and sign when required</a:t>
            </a:r>
          </a:p>
        </p:txBody>
      </p:sp>
      <p:pic>
        <p:nvPicPr>
          <p:cNvPr id="2" name="Picture 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836536" y="3345458"/>
            <a:ext cx="530353" cy="609601"/>
          </a:xfrm>
          <a:prstGeom prst="rect">
            <a:avLst/>
          </a:prstGeom>
        </p:spPr>
      </p:pic>
      <p:pic>
        <p:nvPicPr>
          <p:cNvPr id="7" name="Picture 6"/>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972095" y="3936742"/>
            <a:ext cx="530353" cy="474987"/>
          </a:xfrm>
          <a:prstGeom prst="rect">
            <a:avLst/>
          </a:prstGeom>
        </p:spPr>
      </p:pic>
      <p:sp>
        <p:nvSpPr>
          <p:cNvPr id="9" name="TextBox 8"/>
          <p:cNvSpPr txBox="1"/>
          <p:nvPr/>
        </p:nvSpPr>
        <p:spPr>
          <a:xfrm>
            <a:off x="3214777" y="2906781"/>
            <a:ext cx="973047" cy="492443"/>
          </a:xfrm>
          <a:prstGeom prst="rect">
            <a:avLst/>
          </a:prstGeom>
          <a:noFill/>
        </p:spPr>
        <p:txBody>
          <a:bodyPr wrap="square" rtlCol="0">
            <a:spAutoFit/>
          </a:bodyPr>
          <a:lstStyle/>
          <a:p>
            <a:pPr algn="ctr"/>
            <a:r>
              <a:rPr lang="en-US" sz="2600" b="1" dirty="0">
                <a:solidFill>
                  <a:srgbClr val="00887D"/>
                </a:solidFill>
                <a:latin typeface="Roboto" pitchFamily="2" charset="0"/>
                <a:ea typeface="Roboto" pitchFamily="2" charset="0"/>
              </a:rPr>
              <a:t>01</a:t>
            </a:r>
          </a:p>
        </p:txBody>
      </p:sp>
      <p:sp>
        <p:nvSpPr>
          <p:cNvPr id="30" name="TextBox 29"/>
          <p:cNvSpPr txBox="1"/>
          <p:nvPr/>
        </p:nvSpPr>
        <p:spPr>
          <a:xfrm>
            <a:off x="5615188" y="2928017"/>
            <a:ext cx="973047" cy="492443"/>
          </a:xfrm>
          <a:prstGeom prst="rect">
            <a:avLst/>
          </a:prstGeom>
          <a:noFill/>
        </p:spPr>
        <p:txBody>
          <a:bodyPr wrap="square" rtlCol="0">
            <a:spAutoFit/>
          </a:bodyPr>
          <a:lstStyle/>
          <a:p>
            <a:pPr algn="ctr"/>
            <a:r>
              <a:rPr lang="en-US" sz="2600" b="1" dirty="0">
                <a:solidFill>
                  <a:srgbClr val="00887D"/>
                </a:solidFill>
                <a:latin typeface="Roboto" pitchFamily="2" charset="0"/>
                <a:ea typeface="Roboto" pitchFamily="2" charset="0"/>
              </a:rPr>
              <a:t>02</a:t>
            </a:r>
          </a:p>
        </p:txBody>
      </p:sp>
      <p:sp>
        <p:nvSpPr>
          <p:cNvPr id="31" name="TextBox 30"/>
          <p:cNvSpPr txBox="1"/>
          <p:nvPr/>
        </p:nvSpPr>
        <p:spPr>
          <a:xfrm>
            <a:off x="7975933" y="2935759"/>
            <a:ext cx="973047" cy="492443"/>
          </a:xfrm>
          <a:prstGeom prst="rect">
            <a:avLst/>
          </a:prstGeom>
          <a:noFill/>
        </p:spPr>
        <p:txBody>
          <a:bodyPr wrap="square" rtlCol="0">
            <a:spAutoFit/>
          </a:bodyPr>
          <a:lstStyle/>
          <a:p>
            <a:pPr algn="ctr"/>
            <a:r>
              <a:rPr lang="en-US" sz="2600" b="1" dirty="0">
                <a:solidFill>
                  <a:srgbClr val="00887D"/>
                </a:solidFill>
                <a:latin typeface="Roboto" pitchFamily="2" charset="0"/>
                <a:ea typeface="Roboto" pitchFamily="2" charset="0"/>
              </a:rPr>
              <a:t>03</a:t>
            </a:r>
          </a:p>
        </p:txBody>
      </p:sp>
      <p:sp>
        <p:nvSpPr>
          <p:cNvPr id="32" name="TextBox 31"/>
          <p:cNvSpPr txBox="1"/>
          <p:nvPr/>
        </p:nvSpPr>
        <p:spPr>
          <a:xfrm>
            <a:off x="6743809" y="4365393"/>
            <a:ext cx="973047" cy="492443"/>
          </a:xfrm>
          <a:prstGeom prst="rect">
            <a:avLst/>
          </a:prstGeom>
          <a:noFill/>
        </p:spPr>
        <p:txBody>
          <a:bodyPr wrap="square" rtlCol="0">
            <a:spAutoFit/>
          </a:bodyPr>
          <a:lstStyle/>
          <a:p>
            <a:pPr algn="ctr"/>
            <a:r>
              <a:rPr lang="en-US" sz="2600" b="1" dirty="0">
                <a:solidFill>
                  <a:srgbClr val="00887D"/>
                </a:solidFill>
                <a:latin typeface="Roboto" pitchFamily="2" charset="0"/>
                <a:ea typeface="Roboto" pitchFamily="2" charset="0"/>
              </a:rPr>
              <a:t>05</a:t>
            </a:r>
          </a:p>
        </p:txBody>
      </p:sp>
      <p:sp>
        <p:nvSpPr>
          <p:cNvPr id="33" name="TextBox 32"/>
          <p:cNvSpPr txBox="1"/>
          <p:nvPr/>
        </p:nvSpPr>
        <p:spPr>
          <a:xfrm>
            <a:off x="4460590" y="4296106"/>
            <a:ext cx="973047" cy="492443"/>
          </a:xfrm>
          <a:prstGeom prst="rect">
            <a:avLst/>
          </a:prstGeom>
          <a:noFill/>
        </p:spPr>
        <p:txBody>
          <a:bodyPr wrap="square" rtlCol="0">
            <a:spAutoFit/>
          </a:bodyPr>
          <a:lstStyle/>
          <a:p>
            <a:pPr algn="ctr"/>
            <a:r>
              <a:rPr lang="en-US" sz="2600" b="1" dirty="0">
                <a:solidFill>
                  <a:srgbClr val="00887D"/>
                </a:solidFill>
                <a:latin typeface="Roboto" pitchFamily="2" charset="0"/>
                <a:ea typeface="Roboto" pitchFamily="2" charset="0"/>
              </a:rPr>
              <a:t>04</a:t>
            </a:r>
          </a:p>
        </p:txBody>
      </p:sp>
      <p:sp>
        <p:nvSpPr>
          <p:cNvPr id="38" name="TextBox 37"/>
          <p:cNvSpPr txBox="1"/>
          <p:nvPr/>
        </p:nvSpPr>
        <p:spPr>
          <a:xfrm>
            <a:off x="1146557" y="6329248"/>
            <a:ext cx="514816" cy="369332"/>
          </a:xfrm>
          <a:prstGeom prst="rect">
            <a:avLst/>
          </a:prstGeom>
          <a:noFill/>
        </p:spPr>
        <p:txBody>
          <a:bodyPr wrap="square" rtlCol="0">
            <a:spAutoFit/>
          </a:bodyPr>
          <a:lstStyle/>
          <a:p>
            <a:pPr algn="ctr"/>
            <a:r>
              <a:rPr lang="en-US" b="1" dirty="0">
                <a:solidFill>
                  <a:srgbClr val="00887D"/>
                </a:solidFill>
                <a:latin typeface="Roboto" pitchFamily="2" charset="0"/>
                <a:ea typeface="Roboto" pitchFamily="2" charset="0"/>
              </a:rPr>
              <a:t>4</a:t>
            </a:r>
          </a:p>
        </p:txBody>
      </p:sp>
      <p:pic>
        <p:nvPicPr>
          <p:cNvPr id="39" name="Picture 38">
            <a:extLst>
              <a:ext uri="{FF2B5EF4-FFF2-40B4-BE49-F238E27FC236}">
                <a16:creationId xmlns:a16="http://schemas.microsoft.com/office/drawing/2014/main" id="{A9B0877C-779B-43E7-A91C-00FAE6F01864}"/>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4644212" y="4007125"/>
            <a:ext cx="605805" cy="352844"/>
          </a:xfrm>
          <a:prstGeom prst="rect">
            <a:avLst/>
          </a:prstGeom>
        </p:spPr>
      </p:pic>
      <p:pic>
        <p:nvPicPr>
          <p:cNvPr id="40" name="Picture 39">
            <a:extLst>
              <a:ext uri="{FF2B5EF4-FFF2-40B4-BE49-F238E27FC236}">
                <a16:creationId xmlns:a16="http://schemas.microsoft.com/office/drawing/2014/main" id="{3EFAC00E-7B6E-4CEA-8FFC-5F6012B1E47C}"/>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3528623" y="3283023"/>
            <a:ext cx="458629" cy="563267"/>
          </a:xfrm>
          <a:prstGeom prst="rect">
            <a:avLst/>
          </a:prstGeom>
        </p:spPr>
      </p:pic>
      <p:pic>
        <p:nvPicPr>
          <p:cNvPr id="41" name="Picture 40">
            <a:extLst>
              <a:ext uri="{FF2B5EF4-FFF2-40B4-BE49-F238E27FC236}">
                <a16:creationId xmlns:a16="http://schemas.microsoft.com/office/drawing/2014/main" id="{03B5135F-4C95-42E6-947A-5B1897C96E0F}"/>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8249021" y="3371875"/>
            <a:ext cx="419035" cy="478465"/>
          </a:xfrm>
          <a:prstGeom prst="rect">
            <a:avLst/>
          </a:prstGeom>
        </p:spPr>
      </p:pic>
      <p:pic>
        <p:nvPicPr>
          <p:cNvPr id="42" name="Picture 41" descr="A close up of a logo&#10;&#10;Description generated with very high confidence">
            <a:extLst>
              <a:ext uri="{FF2B5EF4-FFF2-40B4-BE49-F238E27FC236}">
                <a16:creationId xmlns:a16="http://schemas.microsoft.com/office/drawing/2014/main" id="{8260FB69-F624-47F9-9587-6E82A3F48255}"/>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10115125" y="254118"/>
            <a:ext cx="1496708" cy="681855"/>
          </a:xfrm>
          <a:prstGeom prst="rect">
            <a:avLst/>
          </a:prstGeom>
        </p:spPr>
      </p:pic>
    </p:spTree>
    <p:extLst>
      <p:ext uri="{BB962C8B-B14F-4D97-AF65-F5344CB8AC3E}">
        <p14:creationId xmlns:p14="http://schemas.microsoft.com/office/powerpoint/2010/main" val="13424206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0512" cy="6858000"/>
          </a:xfrm>
          <a:prstGeom prst="rect">
            <a:avLst/>
          </a:prstGeom>
        </p:spPr>
      </p:pic>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79071" y="198832"/>
            <a:ext cx="4312929" cy="807517"/>
          </a:xfrm>
          <a:prstGeom prst="rect">
            <a:avLst/>
          </a:prstGeom>
        </p:spPr>
      </p:pic>
      <p:pic>
        <p:nvPicPr>
          <p:cNvPr id="11" name="Picture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0"/>
            <a:ext cx="9749307" cy="1107104"/>
          </a:xfrm>
          <a:prstGeom prst="rect">
            <a:avLst/>
          </a:prstGeom>
        </p:spPr>
      </p:pic>
      <p:pic>
        <p:nvPicPr>
          <p:cNvPr id="12" name="Picture 1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44" y="6373333"/>
            <a:ext cx="12192000" cy="255161"/>
          </a:xfrm>
          <a:prstGeom prst="rect">
            <a:avLst/>
          </a:prstGeom>
        </p:spPr>
      </p:pic>
      <p:sp>
        <p:nvSpPr>
          <p:cNvPr id="16" name="TextBox 15"/>
          <p:cNvSpPr txBox="1"/>
          <p:nvPr/>
        </p:nvSpPr>
        <p:spPr>
          <a:xfrm>
            <a:off x="601581" y="108112"/>
            <a:ext cx="6244387" cy="923330"/>
          </a:xfrm>
          <a:prstGeom prst="rect">
            <a:avLst/>
          </a:prstGeom>
          <a:noFill/>
        </p:spPr>
        <p:txBody>
          <a:bodyPr wrap="square" rtlCol="0">
            <a:spAutoFit/>
          </a:bodyPr>
          <a:lstStyle/>
          <a:p>
            <a:r>
              <a:rPr lang="en-US" sz="5400" b="1" dirty="0">
                <a:solidFill>
                  <a:schemeClr val="bg1"/>
                </a:solidFill>
                <a:latin typeface="Roboto" pitchFamily="2" charset="0"/>
                <a:ea typeface="Roboto" pitchFamily="2" charset="0"/>
              </a:rPr>
              <a:t>Why Do This?</a:t>
            </a:r>
          </a:p>
        </p:txBody>
      </p:sp>
      <p:sp>
        <p:nvSpPr>
          <p:cNvPr id="3" name="Rectangle 2"/>
          <p:cNvSpPr/>
          <p:nvPr/>
        </p:nvSpPr>
        <p:spPr>
          <a:xfrm>
            <a:off x="1287243" y="1337290"/>
            <a:ext cx="6726977" cy="461665"/>
          </a:xfrm>
          <a:prstGeom prst="rect">
            <a:avLst/>
          </a:prstGeom>
        </p:spPr>
        <p:txBody>
          <a:bodyPr wrap="square">
            <a:spAutoFit/>
          </a:bodyPr>
          <a:lstStyle/>
          <a:p>
            <a:r>
              <a:rPr lang="en-US" sz="2400" dirty="0">
                <a:latin typeface="Roboto"/>
                <a:ea typeface="Roboto" pitchFamily="2" charset="0"/>
              </a:rPr>
              <a:t>Reduced Inventory Write-offs</a:t>
            </a:r>
          </a:p>
        </p:txBody>
      </p:sp>
      <p:pic>
        <p:nvPicPr>
          <p:cNvPr id="5" name="Picture 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66681" y="1332786"/>
            <a:ext cx="451901" cy="451901"/>
          </a:xfrm>
          <a:prstGeom prst="rect">
            <a:avLst/>
          </a:prstGeom>
        </p:spPr>
      </p:pic>
      <p:pic>
        <p:nvPicPr>
          <p:cNvPr id="14" name="Picture 1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66681" y="2324364"/>
            <a:ext cx="451901" cy="451901"/>
          </a:xfrm>
          <a:prstGeom prst="rect">
            <a:avLst/>
          </a:prstGeom>
        </p:spPr>
      </p:pic>
      <p:pic>
        <p:nvPicPr>
          <p:cNvPr id="15" name="Picture 1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66681" y="3324331"/>
            <a:ext cx="451901" cy="451901"/>
          </a:xfrm>
          <a:prstGeom prst="rect">
            <a:avLst/>
          </a:prstGeom>
        </p:spPr>
      </p:pic>
      <p:pic>
        <p:nvPicPr>
          <p:cNvPr id="20" name="Picture 1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66681" y="4313583"/>
            <a:ext cx="451901" cy="451901"/>
          </a:xfrm>
          <a:prstGeom prst="rect">
            <a:avLst/>
          </a:prstGeom>
        </p:spPr>
      </p:pic>
      <p:pic>
        <p:nvPicPr>
          <p:cNvPr id="21" name="Picture 2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66680" y="5285377"/>
            <a:ext cx="451901" cy="451901"/>
          </a:xfrm>
          <a:prstGeom prst="rect">
            <a:avLst/>
          </a:prstGeom>
        </p:spPr>
      </p:pic>
      <p:sp>
        <p:nvSpPr>
          <p:cNvPr id="6" name="TextBox 5"/>
          <p:cNvSpPr txBox="1"/>
          <p:nvPr/>
        </p:nvSpPr>
        <p:spPr>
          <a:xfrm>
            <a:off x="800100" y="1373895"/>
            <a:ext cx="370856" cy="400110"/>
          </a:xfrm>
          <a:prstGeom prst="rect">
            <a:avLst/>
          </a:prstGeom>
          <a:noFill/>
        </p:spPr>
        <p:txBody>
          <a:bodyPr wrap="square" rtlCol="0">
            <a:spAutoFit/>
          </a:bodyPr>
          <a:lstStyle/>
          <a:p>
            <a:pPr algn="ctr"/>
            <a:r>
              <a:rPr lang="en-US" sz="2000" b="1" dirty="0">
                <a:solidFill>
                  <a:schemeClr val="bg1"/>
                </a:solidFill>
                <a:latin typeface="Roboto" pitchFamily="2" charset="0"/>
                <a:ea typeface="Roboto" pitchFamily="2" charset="0"/>
              </a:rPr>
              <a:t>1</a:t>
            </a:r>
          </a:p>
        </p:txBody>
      </p:sp>
      <p:sp>
        <p:nvSpPr>
          <p:cNvPr id="23" name="TextBox 22"/>
          <p:cNvSpPr txBox="1"/>
          <p:nvPr/>
        </p:nvSpPr>
        <p:spPr>
          <a:xfrm>
            <a:off x="809625" y="2364165"/>
            <a:ext cx="370856" cy="400110"/>
          </a:xfrm>
          <a:prstGeom prst="rect">
            <a:avLst/>
          </a:prstGeom>
          <a:noFill/>
        </p:spPr>
        <p:txBody>
          <a:bodyPr wrap="square" rtlCol="0">
            <a:spAutoFit/>
          </a:bodyPr>
          <a:lstStyle/>
          <a:p>
            <a:pPr algn="ctr"/>
            <a:r>
              <a:rPr lang="en-US" sz="2000" b="1" dirty="0">
                <a:solidFill>
                  <a:schemeClr val="bg1"/>
                </a:solidFill>
                <a:latin typeface="Roboto" pitchFamily="2" charset="0"/>
                <a:ea typeface="Roboto" pitchFamily="2" charset="0"/>
              </a:rPr>
              <a:t>2</a:t>
            </a:r>
          </a:p>
        </p:txBody>
      </p:sp>
      <p:sp>
        <p:nvSpPr>
          <p:cNvPr id="24" name="TextBox 23"/>
          <p:cNvSpPr txBox="1"/>
          <p:nvPr/>
        </p:nvSpPr>
        <p:spPr>
          <a:xfrm>
            <a:off x="809625" y="3364132"/>
            <a:ext cx="370856" cy="400110"/>
          </a:xfrm>
          <a:prstGeom prst="rect">
            <a:avLst/>
          </a:prstGeom>
          <a:noFill/>
        </p:spPr>
        <p:txBody>
          <a:bodyPr wrap="square" rtlCol="0">
            <a:spAutoFit/>
          </a:bodyPr>
          <a:lstStyle/>
          <a:p>
            <a:pPr algn="ctr"/>
            <a:r>
              <a:rPr lang="en-US" sz="2000" b="1" dirty="0">
                <a:solidFill>
                  <a:schemeClr val="bg1"/>
                </a:solidFill>
                <a:latin typeface="Roboto" pitchFamily="2" charset="0"/>
                <a:ea typeface="Roboto" pitchFamily="2" charset="0"/>
              </a:rPr>
              <a:t>3</a:t>
            </a:r>
          </a:p>
        </p:txBody>
      </p:sp>
      <p:sp>
        <p:nvSpPr>
          <p:cNvPr id="25" name="TextBox 24"/>
          <p:cNvSpPr txBox="1"/>
          <p:nvPr/>
        </p:nvSpPr>
        <p:spPr>
          <a:xfrm>
            <a:off x="800100" y="4357188"/>
            <a:ext cx="370856" cy="400110"/>
          </a:xfrm>
          <a:prstGeom prst="rect">
            <a:avLst/>
          </a:prstGeom>
          <a:noFill/>
        </p:spPr>
        <p:txBody>
          <a:bodyPr wrap="square" rtlCol="0">
            <a:spAutoFit/>
          </a:bodyPr>
          <a:lstStyle/>
          <a:p>
            <a:pPr algn="ctr"/>
            <a:r>
              <a:rPr lang="en-US" sz="2000" b="1" dirty="0">
                <a:solidFill>
                  <a:schemeClr val="bg1"/>
                </a:solidFill>
                <a:latin typeface="Roboto" pitchFamily="2" charset="0"/>
                <a:ea typeface="Roboto" pitchFamily="2" charset="0"/>
              </a:rPr>
              <a:t>4</a:t>
            </a:r>
          </a:p>
        </p:txBody>
      </p:sp>
      <p:sp>
        <p:nvSpPr>
          <p:cNvPr id="26" name="TextBox 25"/>
          <p:cNvSpPr txBox="1"/>
          <p:nvPr/>
        </p:nvSpPr>
        <p:spPr>
          <a:xfrm>
            <a:off x="809625" y="5325447"/>
            <a:ext cx="370856" cy="400110"/>
          </a:xfrm>
          <a:prstGeom prst="rect">
            <a:avLst/>
          </a:prstGeom>
          <a:noFill/>
        </p:spPr>
        <p:txBody>
          <a:bodyPr wrap="square" rtlCol="0">
            <a:spAutoFit/>
          </a:bodyPr>
          <a:lstStyle/>
          <a:p>
            <a:pPr algn="ctr"/>
            <a:r>
              <a:rPr lang="en-US" sz="2000" b="1" dirty="0">
                <a:solidFill>
                  <a:schemeClr val="bg1"/>
                </a:solidFill>
                <a:latin typeface="Roboto" pitchFamily="2" charset="0"/>
                <a:ea typeface="Roboto" pitchFamily="2" charset="0"/>
              </a:rPr>
              <a:t>5</a:t>
            </a:r>
          </a:p>
        </p:txBody>
      </p:sp>
      <p:sp>
        <p:nvSpPr>
          <p:cNvPr id="29" name="TextBox 28"/>
          <p:cNvSpPr txBox="1"/>
          <p:nvPr/>
        </p:nvSpPr>
        <p:spPr>
          <a:xfrm>
            <a:off x="1275347" y="6316369"/>
            <a:ext cx="240632" cy="369332"/>
          </a:xfrm>
          <a:prstGeom prst="rect">
            <a:avLst/>
          </a:prstGeom>
          <a:noFill/>
        </p:spPr>
        <p:txBody>
          <a:bodyPr wrap="square" rtlCol="0">
            <a:spAutoFit/>
          </a:bodyPr>
          <a:lstStyle/>
          <a:p>
            <a:pPr algn="ctr"/>
            <a:r>
              <a:rPr lang="en-US" b="1" dirty="0">
                <a:solidFill>
                  <a:srgbClr val="00887D"/>
                </a:solidFill>
                <a:latin typeface="Roboto" pitchFamily="2" charset="0"/>
                <a:ea typeface="Roboto" pitchFamily="2" charset="0"/>
              </a:rPr>
              <a:t>5</a:t>
            </a:r>
          </a:p>
        </p:txBody>
      </p:sp>
      <p:sp>
        <p:nvSpPr>
          <p:cNvPr id="2" name="Rectangle 1">
            <a:extLst>
              <a:ext uri="{FF2B5EF4-FFF2-40B4-BE49-F238E27FC236}">
                <a16:creationId xmlns:a16="http://schemas.microsoft.com/office/drawing/2014/main" id="{5649563C-D4E5-46DC-A241-55C401CDF893}"/>
              </a:ext>
            </a:extLst>
          </p:cNvPr>
          <p:cNvSpPr/>
          <p:nvPr/>
        </p:nvSpPr>
        <p:spPr>
          <a:xfrm>
            <a:off x="1287243" y="2329625"/>
            <a:ext cx="3558988" cy="461665"/>
          </a:xfrm>
          <a:prstGeom prst="rect">
            <a:avLst/>
          </a:prstGeom>
        </p:spPr>
        <p:txBody>
          <a:bodyPr wrap="none">
            <a:spAutoFit/>
          </a:bodyPr>
          <a:lstStyle/>
          <a:p>
            <a:r>
              <a:rPr lang="en-US" sz="2400" dirty="0">
                <a:solidFill>
                  <a:schemeClr val="tx1">
                    <a:lumMod val="75000"/>
                    <a:lumOff val="25000"/>
                  </a:schemeClr>
                </a:solidFill>
                <a:latin typeface="Roboto"/>
              </a:rPr>
              <a:t>Reduced Disposal Costs</a:t>
            </a:r>
          </a:p>
        </p:txBody>
      </p:sp>
      <p:sp>
        <p:nvSpPr>
          <p:cNvPr id="7" name="Rectangle 6">
            <a:extLst>
              <a:ext uri="{FF2B5EF4-FFF2-40B4-BE49-F238E27FC236}">
                <a16:creationId xmlns:a16="http://schemas.microsoft.com/office/drawing/2014/main" id="{B0C99716-17BA-4E91-8C5E-B0E97FDA26EF}"/>
              </a:ext>
            </a:extLst>
          </p:cNvPr>
          <p:cNvSpPr/>
          <p:nvPr/>
        </p:nvSpPr>
        <p:spPr>
          <a:xfrm>
            <a:off x="1287243" y="3339356"/>
            <a:ext cx="6314549" cy="461665"/>
          </a:xfrm>
          <a:prstGeom prst="rect">
            <a:avLst/>
          </a:prstGeom>
        </p:spPr>
        <p:txBody>
          <a:bodyPr wrap="none">
            <a:spAutoFit/>
          </a:bodyPr>
          <a:lstStyle/>
          <a:p>
            <a:r>
              <a:rPr lang="en-US" sz="2400" dirty="0">
                <a:solidFill>
                  <a:schemeClr val="tx1">
                    <a:lumMod val="75000"/>
                    <a:lumOff val="25000"/>
                  </a:schemeClr>
                </a:solidFill>
                <a:latin typeface="Roboto"/>
              </a:rPr>
              <a:t>Collaborate with the Life Science Community</a:t>
            </a:r>
          </a:p>
        </p:txBody>
      </p:sp>
      <p:sp>
        <p:nvSpPr>
          <p:cNvPr id="8" name="Rectangle 7">
            <a:extLst>
              <a:ext uri="{FF2B5EF4-FFF2-40B4-BE49-F238E27FC236}">
                <a16:creationId xmlns:a16="http://schemas.microsoft.com/office/drawing/2014/main" id="{C0B9B3D8-C8DD-4D51-B34B-055A6DB1EFFE}"/>
              </a:ext>
            </a:extLst>
          </p:cNvPr>
          <p:cNvSpPr/>
          <p:nvPr/>
        </p:nvSpPr>
        <p:spPr>
          <a:xfrm>
            <a:off x="1287243" y="4324330"/>
            <a:ext cx="4248086" cy="461665"/>
          </a:xfrm>
          <a:prstGeom prst="rect">
            <a:avLst/>
          </a:prstGeom>
        </p:spPr>
        <p:txBody>
          <a:bodyPr wrap="none">
            <a:spAutoFit/>
          </a:bodyPr>
          <a:lstStyle/>
          <a:p>
            <a:r>
              <a:rPr lang="en-US" sz="2400" dirty="0">
                <a:solidFill>
                  <a:schemeClr val="tx1">
                    <a:lumMod val="75000"/>
                    <a:lumOff val="25000"/>
                  </a:schemeClr>
                </a:solidFill>
                <a:latin typeface="Roboto"/>
              </a:rPr>
              <a:t>Reduce Environmental Waste</a:t>
            </a:r>
          </a:p>
        </p:txBody>
      </p:sp>
      <p:sp>
        <p:nvSpPr>
          <p:cNvPr id="9" name="Rectangle 8">
            <a:extLst>
              <a:ext uri="{FF2B5EF4-FFF2-40B4-BE49-F238E27FC236}">
                <a16:creationId xmlns:a16="http://schemas.microsoft.com/office/drawing/2014/main" id="{74CB9AD2-98DB-49F9-A9A1-3DEEE8CB0F7E}"/>
              </a:ext>
            </a:extLst>
          </p:cNvPr>
          <p:cNvSpPr/>
          <p:nvPr/>
        </p:nvSpPr>
        <p:spPr>
          <a:xfrm>
            <a:off x="1287243" y="5306027"/>
            <a:ext cx="6038833" cy="461665"/>
          </a:xfrm>
          <a:prstGeom prst="rect">
            <a:avLst/>
          </a:prstGeom>
        </p:spPr>
        <p:txBody>
          <a:bodyPr wrap="none">
            <a:spAutoFit/>
          </a:bodyPr>
          <a:lstStyle/>
          <a:p>
            <a:r>
              <a:rPr lang="en-US" sz="2400" dirty="0">
                <a:solidFill>
                  <a:schemeClr val="tx1">
                    <a:lumMod val="75000"/>
                    <a:lumOff val="25000"/>
                  </a:schemeClr>
                </a:solidFill>
                <a:latin typeface="Roboto"/>
              </a:rPr>
              <a:t>Immediate Benefits and Practical Solutions</a:t>
            </a:r>
          </a:p>
        </p:txBody>
      </p:sp>
      <p:pic>
        <p:nvPicPr>
          <p:cNvPr id="27" name="Picture 26" descr="A close up of a logo&#10;&#10;Description generated with very high confidence">
            <a:extLst>
              <a:ext uri="{FF2B5EF4-FFF2-40B4-BE49-F238E27FC236}">
                <a16:creationId xmlns:a16="http://schemas.microsoft.com/office/drawing/2014/main" id="{96131175-DBDA-43FF-ACAF-70638A343467}"/>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0115125" y="254118"/>
            <a:ext cx="1496708" cy="681855"/>
          </a:xfrm>
          <a:prstGeom prst="rect">
            <a:avLst/>
          </a:prstGeom>
        </p:spPr>
      </p:pic>
    </p:spTree>
    <p:extLst>
      <p:ext uri="{BB962C8B-B14F-4D97-AF65-F5344CB8AC3E}">
        <p14:creationId xmlns:p14="http://schemas.microsoft.com/office/powerpoint/2010/main" val="4014948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 name="Picture 58">
            <a:extLst>
              <a:ext uri="{FF2B5EF4-FFF2-40B4-BE49-F238E27FC236}">
                <a16:creationId xmlns:a16="http://schemas.microsoft.com/office/drawing/2014/main" id="{D652B5A2-65DB-49E0-923D-2C93313115E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4" y="0"/>
            <a:ext cx="12190512" cy="6858000"/>
          </a:xfrm>
          <a:prstGeom prst="rect">
            <a:avLst/>
          </a:prstGeom>
        </p:spPr>
      </p:pic>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79071" y="198832"/>
            <a:ext cx="4312929" cy="807517"/>
          </a:xfrm>
          <a:prstGeom prst="rect">
            <a:avLst/>
          </a:prstGeom>
        </p:spPr>
      </p:pic>
      <p:pic>
        <p:nvPicPr>
          <p:cNvPr id="11" name="Picture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0"/>
            <a:ext cx="9749307" cy="1107104"/>
          </a:xfrm>
          <a:prstGeom prst="rect">
            <a:avLst/>
          </a:prstGeom>
        </p:spPr>
      </p:pic>
      <p:pic>
        <p:nvPicPr>
          <p:cNvPr id="12" name="Picture 1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44" y="6373333"/>
            <a:ext cx="12192000" cy="255161"/>
          </a:xfrm>
          <a:prstGeom prst="rect">
            <a:avLst/>
          </a:prstGeom>
        </p:spPr>
      </p:pic>
      <p:sp>
        <p:nvSpPr>
          <p:cNvPr id="16" name="TextBox 15"/>
          <p:cNvSpPr txBox="1"/>
          <p:nvPr/>
        </p:nvSpPr>
        <p:spPr>
          <a:xfrm>
            <a:off x="601581" y="108112"/>
            <a:ext cx="8330546" cy="923330"/>
          </a:xfrm>
          <a:prstGeom prst="rect">
            <a:avLst/>
          </a:prstGeom>
          <a:noFill/>
        </p:spPr>
        <p:txBody>
          <a:bodyPr wrap="square" rtlCol="0">
            <a:spAutoFit/>
          </a:bodyPr>
          <a:lstStyle/>
          <a:p>
            <a:r>
              <a:rPr lang="en-US" sz="5400" b="1" dirty="0">
                <a:solidFill>
                  <a:schemeClr val="bg1"/>
                </a:solidFill>
                <a:latin typeface="Roboto" pitchFamily="2" charset="0"/>
                <a:ea typeface="Roboto" pitchFamily="2" charset="0"/>
              </a:rPr>
              <a:t>Why Do This Explained</a:t>
            </a:r>
          </a:p>
        </p:txBody>
      </p:sp>
      <p:sp>
        <p:nvSpPr>
          <p:cNvPr id="29" name="TextBox 28"/>
          <p:cNvSpPr txBox="1"/>
          <p:nvPr/>
        </p:nvSpPr>
        <p:spPr>
          <a:xfrm>
            <a:off x="1275347" y="6316369"/>
            <a:ext cx="240632" cy="369332"/>
          </a:xfrm>
          <a:prstGeom prst="rect">
            <a:avLst/>
          </a:prstGeom>
          <a:noFill/>
        </p:spPr>
        <p:txBody>
          <a:bodyPr wrap="square" rtlCol="0">
            <a:spAutoFit/>
          </a:bodyPr>
          <a:lstStyle/>
          <a:p>
            <a:pPr algn="ctr"/>
            <a:r>
              <a:rPr lang="en-US" b="1" dirty="0">
                <a:solidFill>
                  <a:srgbClr val="00887D"/>
                </a:solidFill>
                <a:latin typeface="Roboto" pitchFamily="2" charset="0"/>
                <a:ea typeface="Roboto" pitchFamily="2" charset="0"/>
              </a:rPr>
              <a:t>6</a:t>
            </a:r>
          </a:p>
        </p:txBody>
      </p:sp>
      <p:sp>
        <p:nvSpPr>
          <p:cNvPr id="27" name="Flowchart: Process 26">
            <a:extLst>
              <a:ext uri="{FF2B5EF4-FFF2-40B4-BE49-F238E27FC236}">
                <a16:creationId xmlns:a16="http://schemas.microsoft.com/office/drawing/2014/main" id="{179D11C7-F8E5-4EF0-AFFA-EFA2A927C69F}"/>
              </a:ext>
            </a:extLst>
          </p:cNvPr>
          <p:cNvSpPr/>
          <p:nvPr/>
        </p:nvSpPr>
        <p:spPr>
          <a:xfrm>
            <a:off x="3544762" y="1158495"/>
            <a:ext cx="845069" cy="527991"/>
          </a:xfrm>
          <a:prstGeom prst="flowChartProcess">
            <a:avLst/>
          </a:prstGeom>
          <a:solidFill>
            <a:schemeClr val="bg1"/>
          </a:solidFill>
          <a:ln w="38100">
            <a:solidFill>
              <a:srgbClr val="00887D"/>
            </a:solidFill>
          </a:ln>
        </p:spPr>
        <p:style>
          <a:lnRef idx="2">
            <a:schemeClr val="accent1"/>
          </a:lnRef>
          <a:fillRef idx="1">
            <a:schemeClr val="lt1"/>
          </a:fillRef>
          <a:effectRef idx="0">
            <a:schemeClr val="accent1"/>
          </a:effectRef>
          <a:fontRef idx="minor">
            <a:schemeClr val="dk1"/>
          </a:fontRef>
        </p:style>
        <p:txBody>
          <a:bodyPr rtlCol="0" anchor="t"/>
          <a:lstStyle/>
          <a:p>
            <a:r>
              <a:rPr lang="en-US" sz="1000" b="1" dirty="0"/>
              <a:t>Likely Seller</a:t>
            </a:r>
          </a:p>
        </p:txBody>
      </p:sp>
      <p:sp>
        <p:nvSpPr>
          <p:cNvPr id="28" name="TextBox 27">
            <a:extLst>
              <a:ext uri="{FF2B5EF4-FFF2-40B4-BE49-F238E27FC236}">
                <a16:creationId xmlns:a16="http://schemas.microsoft.com/office/drawing/2014/main" id="{8FB7A8ED-9906-463E-A17B-5BA6DA36F3A8}"/>
              </a:ext>
            </a:extLst>
          </p:cNvPr>
          <p:cNvSpPr txBox="1"/>
          <p:nvPr/>
        </p:nvSpPr>
        <p:spPr>
          <a:xfrm>
            <a:off x="2930868" y="1122550"/>
            <a:ext cx="699444" cy="246221"/>
          </a:xfrm>
          <a:prstGeom prst="rect">
            <a:avLst/>
          </a:prstGeom>
          <a:noFill/>
          <a:ln>
            <a:noFill/>
          </a:ln>
        </p:spPr>
        <p:txBody>
          <a:bodyPr wrap="square" rtlCol="0" anchor="t">
            <a:spAutoFit/>
          </a:bodyPr>
          <a:lstStyle/>
          <a:p>
            <a:r>
              <a:rPr lang="en-US" sz="1000" dirty="0">
                <a:solidFill>
                  <a:srgbClr val="FF0000"/>
                </a:solidFill>
              </a:rPr>
              <a:t>Larger</a:t>
            </a:r>
          </a:p>
        </p:txBody>
      </p:sp>
      <p:cxnSp>
        <p:nvCxnSpPr>
          <p:cNvPr id="30" name="Connector: Elbow 29">
            <a:extLst>
              <a:ext uri="{FF2B5EF4-FFF2-40B4-BE49-F238E27FC236}">
                <a16:creationId xmlns:a16="http://schemas.microsoft.com/office/drawing/2014/main" id="{3A5BDBB2-0B69-4F17-B4FF-401836B86D53}"/>
              </a:ext>
            </a:extLst>
          </p:cNvPr>
          <p:cNvCxnSpPr>
            <a:cxnSpLocks/>
            <a:stCxn id="32" idx="0"/>
            <a:endCxn id="37" idx="1"/>
          </p:cNvCxnSpPr>
          <p:nvPr/>
        </p:nvCxnSpPr>
        <p:spPr>
          <a:xfrm rot="5400000" flipH="1" flipV="1">
            <a:off x="345526" y="1978831"/>
            <a:ext cx="1469433" cy="1159206"/>
          </a:xfrm>
          <a:prstGeom prst="bentConnector2">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1" name="Connector: Elbow 30">
            <a:extLst>
              <a:ext uri="{FF2B5EF4-FFF2-40B4-BE49-F238E27FC236}">
                <a16:creationId xmlns:a16="http://schemas.microsoft.com/office/drawing/2014/main" id="{51E87952-E581-4923-91E5-5D4600D5CEAA}"/>
              </a:ext>
            </a:extLst>
          </p:cNvPr>
          <p:cNvCxnSpPr>
            <a:cxnSpLocks/>
            <a:endCxn id="36" idx="1"/>
          </p:cNvCxnSpPr>
          <p:nvPr/>
        </p:nvCxnSpPr>
        <p:spPr>
          <a:xfrm>
            <a:off x="571963" y="3722264"/>
            <a:ext cx="1046241" cy="1549"/>
          </a:xfrm>
          <a:prstGeom prst="bentConnector3">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2" name="Flowchart: Decision 31">
            <a:extLst>
              <a:ext uri="{FF2B5EF4-FFF2-40B4-BE49-F238E27FC236}">
                <a16:creationId xmlns:a16="http://schemas.microsoft.com/office/drawing/2014/main" id="{7F7B53BE-6DFC-4C70-84E2-5AFE67FA935A}"/>
              </a:ext>
            </a:extLst>
          </p:cNvPr>
          <p:cNvSpPr/>
          <p:nvPr/>
        </p:nvSpPr>
        <p:spPr>
          <a:xfrm>
            <a:off x="-5581" y="3293150"/>
            <a:ext cx="1012439" cy="858228"/>
          </a:xfrm>
          <a:prstGeom prst="flowChartDecision">
            <a:avLst/>
          </a:prstGeom>
          <a:ln w="38100">
            <a:solidFill>
              <a:srgbClr val="00887D"/>
            </a:solidFill>
          </a:ln>
        </p:spPr>
        <p:style>
          <a:lnRef idx="2">
            <a:schemeClr val="accent1"/>
          </a:lnRef>
          <a:fillRef idx="1">
            <a:schemeClr val="lt1"/>
          </a:fillRef>
          <a:effectRef idx="0">
            <a:schemeClr val="accent1"/>
          </a:effectRef>
          <a:fontRef idx="minor">
            <a:schemeClr val="dk1"/>
          </a:fontRef>
        </p:style>
        <p:txBody>
          <a:bodyPr rtlCol="0" anchor="t"/>
          <a:lstStyle/>
          <a:p>
            <a:pPr algn="ctr"/>
            <a:r>
              <a:rPr lang="en-US" sz="1000" b="1" dirty="0"/>
              <a:t>Site Type?</a:t>
            </a:r>
            <a:endParaRPr lang="en-US" sz="1000" b="1" u="sng" dirty="0"/>
          </a:p>
        </p:txBody>
      </p:sp>
      <p:cxnSp>
        <p:nvCxnSpPr>
          <p:cNvPr id="33" name="Connector: Elbow 32">
            <a:extLst>
              <a:ext uri="{FF2B5EF4-FFF2-40B4-BE49-F238E27FC236}">
                <a16:creationId xmlns:a16="http://schemas.microsoft.com/office/drawing/2014/main" id="{E0874C4B-5F9B-40B0-9161-B794F239407A}"/>
              </a:ext>
            </a:extLst>
          </p:cNvPr>
          <p:cNvCxnSpPr>
            <a:cxnSpLocks/>
            <a:stCxn id="32" idx="2"/>
            <a:endCxn id="38" idx="1"/>
          </p:cNvCxnSpPr>
          <p:nvPr/>
        </p:nvCxnSpPr>
        <p:spPr>
          <a:xfrm rot="16200000" flipH="1">
            <a:off x="399677" y="4252340"/>
            <a:ext cx="1361131" cy="1159206"/>
          </a:xfrm>
          <a:prstGeom prst="bentConnector2">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43F65E6B-C036-40FC-841A-E4EAE0093BB9}"/>
              </a:ext>
            </a:extLst>
          </p:cNvPr>
          <p:cNvSpPr txBox="1"/>
          <p:nvPr/>
        </p:nvSpPr>
        <p:spPr>
          <a:xfrm>
            <a:off x="521373" y="1931687"/>
            <a:ext cx="970969" cy="246221"/>
          </a:xfrm>
          <a:prstGeom prst="rect">
            <a:avLst/>
          </a:prstGeom>
          <a:noFill/>
          <a:ln>
            <a:noFill/>
          </a:ln>
        </p:spPr>
        <p:txBody>
          <a:bodyPr wrap="square" rtlCol="0" anchor="t">
            <a:spAutoFit/>
          </a:bodyPr>
          <a:lstStyle/>
          <a:p>
            <a:r>
              <a:rPr lang="en-US" sz="1000" dirty="0">
                <a:solidFill>
                  <a:srgbClr val="FF0000"/>
                </a:solidFill>
              </a:rPr>
              <a:t>Manufacturer</a:t>
            </a:r>
          </a:p>
        </p:txBody>
      </p:sp>
      <p:sp>
        <p:nvSpPr>
          <p:cNvPr id="35" name="TextBox 34">
            <a:extLst>
              <a:ext uri="{FF2B5EF4-FFF2-40B4-BE49-F238E27FC236}">
                <a16:creationId xmlns:a16="http://schemas.microsoft.com/office/drawing/2014/main" id="{7A0347D8-0372-4649-8DA1-AF294ECC7208}"/>
              </a:ext>
            </a:extLst>
          </p:cNvPr>
          <p:cNvSpPr txBox="1"/>
          <p:nvPr/>
        </p:nvSpPr>
        <p:spPr>
          <a:xfrm>
            <a:off x="571963" y="5130474"/>
            <a:ext cx="694677" cy="246221"/>
          </a:xfrm>
          <a:prstGeom prst="rect">
            <a:avLst/>
          </a:prstGeom>
          <a:noFill/>
          <a:ln>
            <a:noFill/>
          </a:ln>
        </p:spPr>
        <p:txBody>
          <a:bodyPr wrap="square" rtlCol="0" anchor="t">
            <a:spAutoFit/>
          </a:bodyPr>
          <a:lstStyle/>
          <a:p>
            <a:r>
              <a:rPr lang="en-US" sz="1000" dirty="0">
                <a:solidFill>
                  <a:srgbClr val="FF0000"/>
                </a:solidFill>
              </a:rPr>
              <a:t>Research</a:t>
            </a:r>
          </a:p>
        </p:txBody>
      </p:sp>
      <p:sp>
        <p:nvSpPr>
          <p:cNvPr id="36" name="Flowchart: Decision 35">
            <a:extLst>
              <a:ext uri="{FF2B5EF4-FFF2-40B4-BE49-F238E27FC236}">
                <a16:creationId xmlns:a16="http://schemas.microsoft.com/office/drawing/2014/main" id="{19C77367-63B5-41C7-967D-2576BAEC3A8E}"/>
              </a:ext>
            </a:extLst>
          </p:cNvPr>
          <p:cNvSpPr/>
          <p:nvPr/>
        </p:nvSpPr>
        <p:spPr>
          <a:xfrm>
            <a:off x="1618204" y="3294699"/>
            <a:ext cx="1012439" cy="858228"/>
          </a:xfrm>
          <a:prstGeom prst="flowChartDecision">
            <a:avLst/>
          </a:prstGeom>
          <a:ln w="38100">
            <a:solidFill>
              <a:srgbClr val="00887D"/>
            </a:solidFill>
          </a:ln>
        </p:spPr>
        <p:style>
          <a:lnRef idx="2">
            <a:schemeClr val="accent1"/>
          </a:lnRef>
          <a:fillRef idx="1">
            <a:schemeClr val="lt1"/>
          </a:fillRef>
          <a:effectRef idx="0">
            <a:schemeClr val="accent1"/>
          </a:effectRef>
          <a:fontRef idx="minor">
            <a:schemeClr val="dk1"/>
          </a:fontRef>
        </p:style>
        <p:txBody>
          <a:bodyPr rtlCol="0" anchor="t"/>
          <a:lstStyle/>
          <a:p>
            <a:pPr algn="ctr"/>
            <a:r>
              <a:rPr lang="en-US" sz="1000" b="1" dirty="0"/>
              <a:t>Size?</a:t>
            </a:r>
            <a:endParaRPr lang="en-US" sz="1000" b="1" u="sng" dirty="0"/>
          </a:p>
        </p:txBody>
      </p:sp>
      <p:sp>
        <p:nvSpPr>
          <p:cNvPr id="37" name="Flowchart: Decision 36">
            <a:extLst>
              <a:ext uri="{FF2B5EF4-FFF2-40B4-BE49-F238E27FC236}">
                <a16:creationId xmlns:a16="http://schemas.microsoft.com/office/drawing/2014/main" id="{B2E14118-A7A3-4AE5-BFA4-20CEAD43CF73}"/>
              </a:ext>
            </a:extLst>
          </p:cNvPr>
          <p:cNvSpPr/>
          <p:nvPr/>
        </p:nvSpPr>
        <p:spPr>
          <a:xfrm>
            <a:off x="1659845" y="1394603"/>
            <a:ext cx="1012439" cy="858228"/>
          </a:xfrm>
          <a:prstGeom prst="flowChartDecision">
            <a:avLst/>
          </a:prstGeom>
          <a:ln w="38100">
            <a:solidFill>
              <a:srgbClr val="00887D"/>
            </a:solidFill>
          </a:ln>
        </p:spPr>
        <p:style>
          <a:lnRef idx="2">
            <a:schemeClr val="accent1"/>
          </a:lnRef>
          <a:fillRef idx="1">
            <a:schemeClr val="lt1"/>
          </a:fillRef>
          <a:effectRef idx="0">
            <a:schemeClr val="accent1"/>
          </a:effectRef>
          <a:fontRef idx="minor">
            <a:schemeClr val="dk1"/>
          </a:fontRef>
        </p:style>
        <p:txBody>
          <a:bodyPr rtlCol="0" anchor="t"/>
          <a:lstStyle/>
          <a:p>
            <a:pPr algn="ctr"/>
            <a:r>
              <a:rPr lang="en-US" sz="1000" b="1" dirty="0"/>
              <a:t>Size?</a:t>
            </a:r>
            <a:endParaRPr lang="en-US" sz="1000" b="1" u="sng" dirty="0"/>
          </a:p>
        </p:txBody>
      </p:sp>
      <p:sp>
        <p:nvSpPr>
          <p:cNvPr id="38" name="Flowchart: Decision 37">
            <a:extLst>
              <a:ext uri="{FF2B5EF4-FFF2-40B4-BE49-F238E27FC236}">
                <a16:creationId xmlns:a16="http://schemas.microsoft.com/office/drawing/2014/main" id="{6E33F297-96BB-471D-BACE-76CD3F19064C}"/>
              </a:ext>
            </a:extLst>
          </p:cNvPr>
          <p:cNvSpPr/>
          <p:nvPr/>
        </p:nvSpPr>
        <p:spPr>
          <a:xfrm>
            <a:off x="1659845" y="5083395"/>
            <a:ext cx="1012439" cy="858228"/>
          </a:xfrm>
          <a:prstGeom prst="flowChartDecision">
            <a:avLst/>
          </a:prstGeom>
          <a:ln w="38100">
            <a:solidFill>
              <a:srgbClr val="00887D"/>
            </a:solidFill>
          </a:ln>
        </p:spPr>
        <p:style>
          <a:lnRef idx="2">
            <a:schemeClr val="accent1"/>
          </a:lnRef>
          <a:fillRef idx="1">
            <a:schemeClr val="lt1"/>
          </a:fillRef>
          <a:effectRef idx="0">
            <a:schemeClr val="accent1"/>
          </a:effectRef>
          <a:fontRef idx="minor">
            <a:schemeClr val="dk1"/>
          </a:fontRef>
        </p:style>
        <p:txBody>
          <a:bodyPr rtlCol="0" anchor="t"/>
          <a:lstStyle/>
          <a:p>
            <a:pPr algn="ctr"/>
            <a:r>
              <a:rPr lang="en-US" sz="1000" b="1" dirty="0"/>
              <a:t>Size?</a:t>
            </a:r>
            <a:endParaRPr lang="en-US" sz="1000" b="1" u="sng" dirty="0"/>
          </a:p>
        </p:txBody>
      </p:sp>
      <p:sp>
        <p:nvSpPr>
          <p:cNvPr id="39" name="Flowchart: Process 38">
            <a:extLst>
              <a:ext uri="{FF2B5EF4-FFF2-40B4-BE49-F238E27FC236}">
                <a16:creationId xmlns:a16="http://schemas.microsoft.com/office/drawing/2014/main" id="{A7960086-7B07-4174-B309-305BBF2ACD66}"/>
              </a:ext>
            </a:extLst>
          </p:cNvPr>
          <p:cNvSpPr/>
          <p:nvPr/>
        </p:nvSpPr>
        <p:spPr>
          <a:xfrm>
            <a:off x="3544763" y="2110385"/>
            <a:ext cx="845069" cy="527991"/>
          </a:xfrm>
          <a:prstGeom prst="flowChartProcess">
            <a:avLst/>
          </a:prstGeom>
          <a:solidFill>
            <a:schemeClr val="bg1"/>
          </a:solidFill>
          <a:ln w="38100">
            <a:solidFill>
              <a:srgbClr val="00887D"/>
            </a:solidFill>
          </a:ln>
        </p:spPr>
        <p:style>
          <a:lnRef idx="2">
            <a:schemeClr val="accent1"/>
          </a:lnRef>
          <a:fillRef idx="1">
            <a:schemeClr val="lt1"/>
          </a:fillRef>
          <a:effectRef idx="0">
            <a:schemeClr val="accent1"/>
          </a:effectRef>
          <a:fontRef idx="minor">
            <a:schemeClr val="dk1"/>
          </a:fontRef>
        </p:style>
        <p:txBody>
          <a:bodyPr rtlCol="0" anchor="t"/>
          <a:lstStyle/>
          <a:p>
            <a:r>
              <a:rPr lang="en-US" sz="1000" b="1" u="sng" dirty="0"/>
              <a:t>Likely Buyer</a:t>
            </a:r>
          </a:p>
          <a:p>
            <a:endParaRPr lang="en-US" sz="1000" dirty="0"/>
          </a:p>
        </p:txBody>
      </p:sp>
      <p:sp>
        <p:nvSpPr>
          <p:cNvPr id="40" name="Flowchart: Process 39">
            <a:extLst>
              <a:ext uri="{FF2B5EF4-FFF2-40B4-BE49-F238E27FC236}">
                <a16:creationId xmlns:a16="http://schemas.microsoft.com/office/drawing/2014/main" id="{4001F3F4-CE85-4377-9A57-63A9398C7542}"/>
              </a:ext>
            </a:extLst>
          </p:cNvPr>
          <p:cNvSpPr/>
          <p:nvPr/>
        </p:nvSpPr>
        <p:spPr>
          <a:xfrm>
            <a:off x="3544763" y="2862914"/>
            <a:ext cx="845069" cy="527991"/>
          </a:xfrm>
          <a:prstGeom prst="flowChartProcess">
            <a:avLst/>
          </a:prstGeom>
          <a:solidFill>
            <a:schemeClr val="bg1"/>
          </a:solidFill>
          <a:ln w="38100">
            <a:solidFill>
              <a:srgbClr val="00887D"/>
            </a:solidFill>
          </a:ln>
        </p:spPr>
        <p:style>
          <a:lnRef idx="2">
            <a:schemeClr val="accent1"/>
          </a:lnRef>
          <a:fillRef idx="1">
            <a:schemeClr val="lt1"/>
          </a:fillRef>
          <a:effectRef idx="0">
            <a:schemeClr val="accent1"/>
          </a:effectRef>
          <a:fontRef idx="minor">
            <a:schemeClr val="dk1"/>
          </a:fontRef>
        </p:style>
        <p:txBody>
          <a:bodyPr rtlCol="0" anchor="t"/>
          <a:lstStyle/>
          <a:p>
            <a:r>
              <a:rPr lang="en-US" sz="1000" b="1" u="sng" dirty="0"/>
              <a:t>Likely Supplier</a:t>
            </a:r>
          </a:p>
          <a:p>
            <a:endParaRPr lang="en-US" sz="1000" dirty="0"/>
          </a:p>
        </p:txBody>
      </p:sp>
      <p:sp>
        <p:nvSpPr>
          <p:cNvPr id="41" name="Flowchart: Process 40">
            <a:extLst>
              <a:ext uri="{FF2B5EF4-FFF2-40B4-BE49-F238E27FC236}">
                <a16:creationId xmlns:a16="http://schemas.microsoft.com/office/drawing/2014/main" id="{99930C4E-4ECD-4A6C-99B0-9894E9B7F77C}"/>
              </a:ext>
            </a:extLst>
          </p:cNvPr>
          <p:cNvSpPr/>
          <p:nvPr/>
        </p:nvSpPr>
        <p:spPr>
          <a:xfrm>
            <a:off x="3544763" y="3941619"/>
            <a:ext cx="845069" cy="527991"/>
          </a:xfrm>
          <a:prstGeom prst="flowChartProcess">
            <a:avLst/>
          </a:prstGeom>
          <a:solidFill>
            <a:schemeClr val="bg1"/>
          </a:solidFill>
          <a:ln w="38100">
            <a:solidFill>
              <a:srgbClr val="00887D"/>
            </a:solidFill>
          </a:ln>
        </p:spPr>
        <p:style>
          <a:lnRef idx="2">
            <a:schemeClr val="accent1"/>
          </a:lnRef>
          <a:fillRef idx="1">
            <a:schemeClr val="lt1"/>
          </a:fillRef>
          <a:effectRef idx="0">
            <a:schemeClr val="accent1"/>
          </a:effectRef>
          <a:fontRef idx="minor">
            <a:schemeClr val="dk1"/>
          </a:fontRef>
        </p:style>
        <p:txBody>
          <a:bodyPr rtlCol="0" anchor="t"/>
          <a:lstStyle/>
          <a:p>
            <a:r>
              <a:rPr lang="en-US" sz="1000" b="1" u="sng" dirty="0"/>
              <a:t>Likely Supplier Likely Buyer</a:t>
            </a:r>
          </a:p>
          <a:p>
            <a:endParaRPr lang="en-US" sz="1000" dirty="0"/>
          </a:p>
        </p:txBody>
      </p:sp>
      <p:sp>
        <p:nvSpPr>
          <p:cNvPr id="42" name="Flowchart: Process 41">
            <a:extLst>
              <a:ext uri="{FF2B5EF4-FFF2-40B4-BE49-F238E27FC236}">
                <a16:creationId xmlns:a16="http://schemas.microsoft.com/office/drawing/2014/main" id="{DCD1117D-6CAF-419E-A91D-739BCA9106D0}"/>
              </a:ext>
            </a:extLst>
          </p:cNvPr>
          <p:cNvSpPr/>
          <p:nvPr/>
        </p:nvSpPr>
        <p:spPr>
          <a:xfrm>
            <a:off x="3544763" y="4776984"/>
            <a:ext cx="845069" cy="527991"/>
          </a:xfrm>
          <a:prstGeom prst="flowChartProcess">
            <a:avLst/>
          </a:prstGeom>
          <a:solidFill>
            <a:schemeClr val="bg1"/>
          </a:solidFill>
          <a:ln w="38100">
            <a:solidFill>
              <a:srgbClr val="00887D"/>
            </a:solidFill>
          </a:ln>
        </p:spPr>
        <p:style>
          <a:lnRef idx="2">
            <a:schemeClr val="accent1"/>
          </a:lnRef>
          <a:fillRef idx="1">
            <a:schemeClr val="lt1"/>
          </a:fillRef>
          <a:effectRef idx="0">
            <a:schemeClr val="accent1"/>
          </a:effectRef>
          <a:fontRef idx="minor">
            <a:schemeClr val="dk1"/>
          </a:fontRef>
        </p:style>
        <p:txBody>
          <a:bodyPr rtlCol="0" anchor="t"/>
          <a:lstStyle/>
          <a:p>
            <a:r>
              <a:rPr lang="en-US" sz="1000" b="1" u="sng" dirty="0"/>
              <a:t>Like Seller</a:t>
            </a:r>
          </a:p>
          <a:p>
            <a:r>
              <a:rPr lang="en-US" sz="1000" b="1" u="sng" dirty="0"/>
              <a:t>Likely Buyer</a:t>
            </a:r>
          </a:p>
          <a:p>
            <a:r>
              <a:rPr lang="en-US" sz="1000" b="1" u="sng" dirty="0"/>
              <a:t> </a:t>
            </a:r>
          </a:p>
          <a:p>
            <a:endParaRPr lang="en-US" sz="1000" dirty="0"/>
          </a:p>
        </p:txBody>
      </p:sp>
      <p:sp>
        <p:nvSpPr>
          <p:cNvPr id="43" name="Flowchart: Process 42">
            <a:extLst>
              <a:ext uri="{FF2B5EF4-FFF2-40B4-BE49-F238E27FC236}">
                <a16:creationId xmlns:a16="http://schemas.microsoft.com/office/drawing/2014/main" id="{330DC852-78BA-41BE-AEEE-152BB7BF5400}"/>
              </a:ext>
            </a:extLst>
          </p:cNvPr>
          <p:cNvSpPr/>
          <p:nvPr/>
        </p:nvSpPr>
        <p:spPr>
          <a:xfrm>
            <a:off x="3544763" y="5799934"/>
            <a:ext cx="845069" cy="527991"/>
          </a:xfrm>
          <a:prstGeom prst="flowChartProcess">
            <a:avLst/>
          </a:prstGeom>
          <a:solidFill>
            <a:schemeClr val="bg1"/>
          </a:solidFill>
          <a:ln w="38100">
            <a:solidFill>
              <a:srgbClr val="00887D"/>
            </a:solidFill>
          </a:ln>
        </p:spPr>
        <p:style>
          <a:lnRef idx="2">
            <a:schemeClr val="accent1"/>
          </a:lnRef>
          <a:fillRef idx="1">
            <a:schemeClr val="lt1"/>
          </a:fillRef>
          <a:effectRef idx="0">
            <a:schemeClr val="accent1"/>
          </a:effectRef>
          <a:fontRef idx="minor">
            <a:schemeClr val="dk1"/>
          </a:fontRef>
        </p:style>
        <p:txBody>
          <a:bodyPr rtlCol="0" anchor="t"/>
          <a:lstStyle/>
          <a:p>
            <a:r>
              <a:rPr lang="en-US" sz="1000" b="1" u="sng" dirty="0"/>
              <a:t>Likely Buyer</a:t>
            </a:r>
          </a:p>
          <a:p>
            <a:endParaRPr lang="en-US" sz="1000" dirty="0"/>
          </a:p>
        </p:txBody>
      </p:sp>
      <p:cxnSp>
        <p:nvCxnSpPr>
          <p:cNvPr id="44" name="Connector: Elbow 43">
            <a:extLst>
              <a:ext uri="{FF2B5EF4-FFF2-40B4-BE49-F238E27FC236}">
                <a16:creationId xmlns:a16="http://schemas.microsoft.com/office/drawing/2014/main" id="{8CE10E7D-006C-4F0A-9159-7CEAA49D36A2}"/>
              </a:ext>
            </a:extLst>
          </p:cNvPr>
          <p:cNvCxnSpPr>
            <a:cxnSpLocks/>
            <a:stCxn id="37" idx="3"/>
            <a:endCxn id="27" idx="1"/>
          </p:cNvCxnSpPr>
          <p:nvPr/>
        </p:nvCxnSpPr>
        <p:spPr>
          <a:xfrm flipV="1">
            <a:off x="2672284" y="1422491"/>
            <a:ext cx="872478" cy="401226"/>
          </a:xfrm>
          <a:prstGeom prst="bentConnector3">
            <a:avLst>
              <a:gd name="adj1" fmla="val 50000"/>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5" name="Connector: Elbow 44">
            <a:extLst>
              <a:ext uri="{FF2B5EF4-FFF2-40B4-BE49-F238E27FC236}">
                <a16:creationId xmlns:a16="http://schemas.microsoft.com/office/drawing/2014/main" id="{4654C69A-8CF1-4E5D-841F-3A9916D331B3}"/>
              </a:ext>
            </a:extLst>
          </p:cNvPr>
          <p:cNvCxnSpPr>
            <a:cxnSpLocks/>
            <a:stCxn id="37" idx="3"/>
            <a:endCxn id="39" idx="1"/>
          </p:cNvCxnSpPr>
          <p:nvPr/>
        </p:nvCxnSpPr>
        <p:spPr>
          <a:xfrm>
            <a:off x="2672284" y="1823717"/>
            <a:ext cx="872479" cy="550664"/>
          </a:xfrm>
          <a:prstGeom prst="bentConnector3">
            <a:avLst>
              <a:gd name="adj1" fmla="val 50000"/>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6" name="Connector: Elbow 45">
            <a:extLst>
              <a:ext uri="{FF2B5EF4-FFF2-40B4-BE49-F238E27FC236}">
                <a16:creationId xmlns:a16="http://schemas.microsoft.com/office/drawing/2014/main" id="{7EB1121B-555D-487D-AC71-BB139A7AAC64}"/>
              </a:ext>
            </a:extLst>
          </p:cNvPr>
          <p:cNvCxnSpPr>
            <a:cxnSpLocks/>
            <a:stCxn id="38" idx="3"/>
            <a:endCxn id="43" idx="1"/>
          </p:cNvCxnSpPr>
          <p:nvPr/>
        </p:nvCxnSpPr>
        <p:spPr>
          <a:xfrm>
            <a:off x="2672284" y="5512509"/>
            <a:ext cx="872479" cy="551421"/>
          </a:xfrm>
          <a:prstGeom prst="bentConnector3">
            <a:avLst>
              <a:gd name="adj1" fmla="val 50000"/>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7" name="Connector: Elbow 46">
            <a:extLst>
              <a:ext uri="{FF2B5EF4-FFF2-40B4-BE49-F238E27FC236}">
                <a16:creationId xmlns:a16="http://schemas.microsoft.com/office/drawing/2014/main" id="{36059355-A330-4EB1-94D0-5A3E188367C5}"/>
              </a:ext>
            </a:extLst>
          </p:cNvPr>
          <p:cNvCxnSpPr>
            <a:cxnSpLocks/>
            <a:stCxn id="38" idx="3"/>
            <a:endCxn id="42" idx="1"/>
          </p:cNvCxnSpPr>
          <p:nvPr/>
        </p:nvCxnSpPr>
        <p:spPr>
          <a:xfrm flipV="1">
            <a:off x="2672284" y="5040980"/>
            <a:ext cx="872479" cy="471529"/>
          </a:xfrm>
          <a:prstGeom prst="bentConnector3">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8" name="Connector: Elbow 47">
            <a:extLst>
              <a:ext uri="{FF2B5EF4-FFF2-40B4-BE49-F238E27FC236}">
                <a16:creationId xmlns:a16="http://schemas.microsoft.com/office/drawing/2014/main" id="{6D6AC583-5E6E-4E2D-A066-731D026513F9}"/>
              </a:ext>
            </a:extLst>
          </p:cNvPr>
          <p:cNvCxnSpPr>
            <a:cxnSpLocks/>
            <a:stCxn id="36" idx="3"/>
            <a:endCxn id="41" idx="1"/>
          </p:cNvCxnSpPr>
          <p:nvPr/>
        </p:nvCxnSpPr>
        <p:spPr>
          <a:xfrm>
            <a:off x="2630643" y="3723813"/>
            <a:ext cx="914120" cy="481802"/>
          </a:xfrm>
          <a:prstGeom prst="bentConnector3">
            <a:avLst>
              <a:gd name="adj1" fmla="val 50000"/>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9" name="Connector: Elbow 48">
            <a:extLst>
              <a:ext uri="{FF2B5EF4-FFF2-40B4-BE49-F238E27FC236}">
                <a16:creationId xmlns:a16="http://schemas.microsoft.com/office/drawing/2014/main" id="{2ACFD7C2-9BB8-42A9-80B7-D9F211A1B059}"/>
              </a:ext>
            </a:extLst>
          </p:cNvPr>
          <p:cNvCxnSpPr>
            <a:cxnSpLocks/>
            <a:stCxn id="36" idx="3"/>
            <a:endCxn id="40" idx="1"/>
          </p:cNvCxnSpPr>
          <p:nvPr/>
        </p:nvCxnSpPr>
        <p:spPr>
          <a:xfrm flipV="1">
            <a:off x="2630643" y="3126910"/>
            <a:ext cx="914120" cy="596903"/>
          </a:xfrm>
          <a:prstGeom prst="bentConnector3">
            <a:avLst>
              <a:gd name="adj1" fmla="val 50000"/>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0" name="TextBox 49">
            <a:extLst>
              <a:ext uri="{FF2B5EF4-FFF2-40B4-BE49-F238E27FC236}">
                <a16:creationId xmlns:a16="http://schemas.microsoft.com/office/drawing/2014/main" id="{2B815B93-2F35-48E0-A7D0-2E2FEF4F3EE7}"/>
              </a:ext>
            </a:extLst>
          </p:cNvPr>
          <p:cNvSpPr txBox="1"/>
          <p:nvPr/>
        </p:nvSpPr>
        <p:spPr>
          <a:xfrm>
            <a:off x="883410" y="3425361"/>
            <a:ext cx="699444" cy="246221"/>
          </a:xfrm>
          <a:prstGeom prst="rect">
            <a:avLst/>
          </a:prstGeom>
          <a:noFill/>
          <a:ln>
            <a:noFill/>
          </a:ln>
        </p:spPr>
        <p:txBody>
          <a:bodyPr wrap="square" rtlCol="0" anchor="t">
            <a:spAutoFit/>
          </a:bodyPr>
          <a:lstStyle/>
          <a:p>
            <a:r>
              <a:rPr lang="en-US" sz="1000" dirty="0">
                <a:solidFill>
                  <a:srgbClr val="FF0000"/>
                </a:solidFill>
              </a:rPr>
              <a:t>Supplier</a:t>
            </a:r>
          </a:p>
        </p:txBody>
      </p:sp>
      <p:sp>
        <p:nvSpPr>
          <p:cNvPr id="51" name="TextBox 50">
            <a:extLst>
              <a:ext uri="{FF2B5EF4-FFF2-40B4-BE49-F238E27FC236}">
                <a16:creationId xmlns:a16="http://schemas.microsoft.com/office/drawing/2014/main" id="{5C390DF8-9481-4195-8E61-42148F8DC6E7}"/>
              </a:ext>
            </a:extLst>
          </p:cNvPr>
          <p:cNvSpPr txBox="1"/>
          <p:nvPr/>
        </p:nvSpPr>
        <p:spPr>
          <a:xfrm>
            <a:off x="2845318" y="2402474"/>
            <a:ext cx="699444" cy="246221"/>
          </a:xfrm>
          <a:prstGeom prst="rect">
            <a:avLst/>
          </a:prstGeom>
          <a:noFill/>
          <a:ln>
            <a:noFill/>
          </a:ln>
        </p:spPr>
        <p:txBody>
          <a:bodyPr wrap="square" rtlCol="0" anchor="t">
            <a:spAutoFit/>
          </a:bodyPr>
          <a:lstStyle/>
          <a:p>
            <a:r>
              <a:rPr lang="en-US" sz="1000" dirty="0">
                <a:solidFill>
                  <a:srgbClr val="FF0000"/>
                </a:solidFill>
              </a:rPr>
              <a:t>Smaller</a:t>
            </a:r>
          </a:p>
        </p:txBody>
      </p:sp>
      <p:sp>
        <p:nvSpPr>
          <p:cNvPr id="52" name="TextBox 51">
            <a:extLst>
              <a:ext uri="{FF2B5EF4-FFF2-40B4-BE49-F238E27FC236}">
                <a16:creationId xmlns:a16="http://schemas.microsoft.com/office/drawing/2014/main" id="{0F7E4484-F180-4FB2-881E-5B1E28B03FBE}"/>
              </a:ext>
            </a:extLst>
          </p:cNvPr>
          <p:cNvSpPr txBox="1"/>
          <p:nvPr/>
        </p:nvSpPr>
        <p:spPr>
          <a:xfrm>
            <a:off x="2935252" y="2863562"/>
            <a:ext cx="699444" cy="246221"/>
          </a:xfrm>
          <a:prstGeom prst="rect">
            <a:avLst/>
          </a:prstGeom>
          <a:noFill/>
          <a:ln>
            <a:noFill/>
          </a:ln>
        </p:spPr>
        <p:txBody>
          <a:bodyPr wrap="square" rtlCol="0" anchor="t">
            <a:spAutoFit/>
          </a:bodyPr>
          <a:lstStyle/>
          <a:p>
            <a:r>
              <a:rPr lang="en-US" sz="1000" dirty="0">
                <a:solidFill>
                  <a:srgbClr val="FF0000"/>
                </a:solidFill>
              </a:rPr>
              <a:t>Larger</a:t>
            </a:r>
          </a:p>
        </p:txBody>
      </p:sp>
      <p:sp>
        <p:nvSpPr>
          <p:cNvPr id="53" name="TextBox 52">
            <a:extLst>
              <a:ext uri="{FF2B5EF4-FFF2-40B4-BE49-F238E27FC236}">
                <a16:creationId xmlns:a16="http://schemas.microsoft.com/office/drawing/2014/main" id="{0CB3DD26-7E50-4E10-9EB1-CEFBDB30C63F}"/>
              </a:ext>
            </a:extLst>
          </p:cNvPr>
          <p:cNvSpPr txBox="1"/>
          <p:nvPr/>
        </p:nvSpPr>
        <p:spPr>
          <a:xfrm>
            <a:off x="2885510" y="4228792"/>
            <a:ext cx="699444" cy="246221"/>
          </a:xfrm>
          <a:prstGeom prst="rect">
            <a:avLst/>
          </a:prstGeom>
          <a:noFill/>
          <a:ln>
            <a:noFill/>
          </a:ln>
        </p:spPr>
        <p:txBody>
          <a:bodyPr wrap="square" rtlCol="0" anchor="t">
            <a:spAutoFit/>
          </a:bodyPr>
          <a:lstStyle/>
          <a:p>
            <a:r>
              <a:rPr lang="en-US" sz="1000" dirty="0">
                <a:solidFill>
                  <a:srgbClr val="FF0000"/>
                </a:solidFill>
              </a:rPr>
              <a:t>Smaller</a:t>
            </a:r>
          </a:p>
        </p:txBody>
      </p:sp>
      <p:sp>
        <p:nvSpPr>
          <p:cNvPr id="54" name="TextBox 53">
            <a:extLst>
              <a:ext uri="{FF2B5EF4-FFF2-40B4-BE49-F238E27FC236}">
                <a16:creationId xmlns:a16="http://schemas.microsoft.com/office/drawing/2014/main" id="{57693CAC-F0FE-452A-88BD-0760676C1FD0}"/>
              </a:ext>
            </a:extLst>
          </p:cNvPr>
          <p:cNvSpPr txBox="1"/>
          <p:nvPr/>
        </p:nvSpPr>
        <p:spPr>
          <a:xfrm>
            <a:off x="2930868" y="4754455"/>
            <a:ext cx="699444" cy="246221"/>
          </a:xfrm>
          <a:prstGeom prst="rect">
            <a:avLst/>
          </a:prstGeom>
          <a:noFill/>
          <a:ln>
            <a:noFill/>
          </a:ln>
        </p:spPr>
        <p:txBody>
          <a:bodyPr wrap="square" rtlCol="0" anchor="t">
            <a:spAutoFit/>
          </a:bodyPr>
          <a:lstStyle/>
          <a:p>
            <a:r>
              <a:rPr lang="en-US" sz="1000" dirty="0">
                <a:solidFill>
                  <a:srgbClr val="FF0000"/>
                </a:solidFill>
              </a:rPr>
              <a:t>Larger</a:t>
            </a:r>
          </a:p>
        </p:txBody>
      </p:sp>
      <p:sp>
        <p:nvSpPr>
          <p:cNvPr id="55" name="TextBox 54">
            <a:extLst>
              <a:ext uri="{FF2B5EF4-FFF2-40B4-BE49-F238E27FC236}">
                <a16:creationId xmlns:a16="http://schemas.microsoft.com/office/drawing/2014/main" id="{D12E2EB4-FD53-41DD-BD57-6C345F3D9CD3}"/>
              </a:ext>
            </a:extLst>
          </p:cNvPr>
          <p:cNvSpPr txBox="1"/>
          <p:nvPr/>
        </p:nvSpPr>
        <p:spPr>
          <a:xfrm>
            <a:off x="2881126" y="6119685"/>
            <a:ext cx="699444" cy="246221"/>
          </a:xfrm>
          <a:prstGeom prst="rect">
            <a:avLst/>
          </a:prstGeom>
          <a:noFill/>
          <a:ln>
            <a:noFill/>
          </a:ln>
        </p:spPr>
        <p:txBody>
          <a:bodyPr wrap="square" rtlCol="0" anchor="t">
            <a:spAutoFit/>
          </a:bodyPr>
          <a:lstStyle/>
          <a:p>
            <a:r>
              <a:rPr lang="en-US" sz="1000" dirty="0">
                <a:solidFill>
                  <a:srgbClr val="FF0000"/>
                </a:solidFill>
              </a:rPr>
              <a:t>Smaller</a:t>
            </a:r>
          </a:p>
        </p:txBody>
      </p:sp>
      <p:graphicFrame>
        <p:nvGraphicFramePr>
          <p:cNvPr id="56" name="Table 55">
            <a:extLst>
              <a:ext uri="{FF2B5EF4-FFF2-40B4-BE49-F238E27FC236}">
                <a16:creationId xmlns:a16="http://schemas.microsoft.com/office/drawing/2014/main" id="{FD1EDAF4-EF5A-482E-B758-FB4850283A3E}"/>
              </a:ext>
            </a:extLst>
          </p:cNvPr>
          <p:cNvGraphicFramePr>
            <a:graphicFrameLocks noGrp="1"/>
          </p:cNvGraphicFramePr>
          <p:nvPr>
            <p:extLst>
              <p:ext uri="{D42A27DB-BD31-4B8C-83A1-F6EECF244321}">
                <p14:modId xmlns:p14="http://schemas.microsoft.com/office/powerpoint/2010/main" val="4244709150"/>
              </p:ext>
            </p:extLst>
          </p:nvPr>
        </p:nvGraphicFramePr>
        <p:xfrm>
          <a:off x="4865526" y="2034893"/>
          <a:ext cx="6832575" cy="3388360"/>
        </p:xfrm>
        <a:graphic>
          <a:graphicData uri="http://schemas.openxmlformats.org/drawingml/2006/table">
            <a:tbl>
              <a:tblPr firstRow="1" bandRow="1">
                <a:tableStyleId>{93296810-A885-4BE3-A3E7-6D5BEEA58F35}</a:tableStyleId>
              </a:tblPr>
              <a:tblGrid>
                <a:gridCol w="2277525">
                  <a:extLst>
                    <a:ext uri="{9D8B030D-6E8A-4147-A177-3AD203B41FA5}">
                      <a16:colId xmlns:a16="http://schemas.microsoft.com/office/drawing/2014/main" val="2717663513"/>
                    </a:ext>
                  </a:extLst>
                </a:gridCol>
                <a:gridCol w="2277525">
                  <a:extLst>
                    <a:ext uri="{9D8B030D-6E8A-4147-A177-3AD203B41FA5}">
                      <a16:colId xmlns:a16="http://schemas.microsoft.com/office/drawing/2014/main" val="448924508"/>
                    </a:ext>
                  </a:extLst>
                </a:gridCol>
                <a:gridCol w="2277525">
                  <a:extLst>
                    <a:ext uri="{9D8B030D-6E8A-4147-A177-3AD203B41FA5}">
                      <a16:colId xmlns:a16="http://schemas.microsoft.com/office/drawing/2014/main" val="1976687991"/>
                    </a:ext>
                  </a:extLst>
                </a:gridCol>
              </a:tblGrid>
              <a:tr h="370840">
                <a:tc>
                  <a:txBody>
                    <a:bodyPr/>
                    <a:lstStyle/>
                    <a:p>
                      <a:r>
                        <a:rPr lang="en-US" dirty="0"/>
                        <a:t>Why Be A Seller?</a:t>
                      </a:r>
                    </a:p>
                  </a:txBody>
                  <a:tcPr/>
                </a:tc>
                <a:tc>
                  <a:txBody>
                    <a:bodyPr/>
                    <a:lstStyle/>
                    <a:p>
                      <a:r>
                        <a:rPr lang="en-US" dirty="0"/>
                        <a:t>Why Be a Buyer?</a:t>
                      </a:r>
                    </a:p>
                  </a:txBody>
                  <a:tcPr/>
                </a:tc>
                <a:tc>
                  <a:txBody>
                    <a:bodyPr/>
                    <a:lstStyle/>
                    <a:p>
                      <a:r>
                        <a:rPr lang="en-US" dirty="0"/>
                        <a:t>Why Be a Supplier?</a:t>
                      </a:r>
                    </a:p>
                  </a:txBody>
                  <a:tcPr/>
                </a:tc>
                <a:extLst>
                  <a:ext uri="{0D108BD9-81ED-4DB2-BD59-A6C34878D82A}">
                    <a16:rowId xmlns:a16="http://schemas.microsoft.com/office/drawing/2014/main" val="1849917139"/>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Reduce Disposal Costs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txBody>
                  <a:tcPr/>
                </a:tc>
                <a:tc>
                  <a:txBody>
                    <a:bodyPr/>
                    <a:lstStyle/>
                    <a:p>
                      <a:r>
                        <a:rPr lang="en-US" sz="1200" dirty="0"/>
                        <a:t>Reduce Purchase price of cGMP or Non cGMP products</a:t>
                      </a:r>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200" u="none" strike="noStrike" kern="1200" cap="none" spc="0" normalizeH="0" baseline="0" noProof="0" dirty="0">
                          <a:ln>
                            <a:noFill/>
                          </a:ln>
                          <a:effectLst/>
                          <a:uLnTx/>
                          <a:uFillTx/>
                        </a:rPr>
                        <a:t>Expand your marketing base and reach.</a:t>
                      </a: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a:tc>
                <a:extLst>
                  <a:ext uri="{0D108BD9-81ED-4DB2-BD59-A6C34878D82A}">
                    <a16:rowId xmlns:a16="http://schemas.microsoft.com/office/drawing/2014/main" val="2543630497"/>
                  </a:ext>
                </a:extLst>
              </a:tr>
              <a:tr h="370840">
                <a:tc>
                  <a:txBody>
                    <a:bodyPr/>
                    <a:lstStyle/>
                    <a:p>
                      <a:r>
                        <a:rPr lang="en-US" sz="1200" dirty="0"/>
                        <a:t>Costs of landfill, inactivation, incineration can be high</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Purchase Lower Quantities - Many suppliers require large or bulk amounts.  Can help with research. </a:t>
                      </a:r>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200" u="none" strike="noStrike" kern="1200" cap="none" spc="0" normalizeH="0" baseline="0" noProof="0" dirty="0">
                          <a:ln>
                            <a:noFill/>
                          </a:ln>
                          <a:effectLst/>
                          <a:uLnTx/>
                          <a:uFillTx/>
                        </a:rPr>
                        <a:t>Easily set-u a store and get in business in minutes.</a:t>
                      </a: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a:tc>
                <a:extLst>
                  <a:ext uri="{0D108BD9-81ED-4DB2-BD59-A6C34878D82A}">
                    <a16:rowId xmlns:a16="http://schemas.microsoft.com/office/drawing/2014/main" val="3093412490"/>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Reduce </a:t>
                      </a:r>
                      <a:r>
                        <a:rPr lang="en-US" sz="1200" dirty="0" err="1"/>
                        <a:t>CoGS</a:t>
                      </a:r>
                      <a:r>
                        <a:rPr lang="en-US" sz="1200" dirty="0"/>
                        <a:t> by recouping/reducing write off costs</a:t>
                      </a:r>
                    </a:p>
                  </a:txBody>
                  <a:tcPr/>
                </a:tc>
                <a:tc>
                  <a:txBody>
                    <a:bodyPr/>
                    <a:lstStyle/>
                    <a:p>
                      <a:r>
                        <a:rPr lang="en-US" sz="1200" dirty="0"/>
                        <a:t>Create more suppliers.  Can reduce risk if limited suppliers</a:t>
                      </a:r>
                    </a:p>
                    <a:p>
                      <a:endParaRPr lang="en-US" sz="1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200" u="none" strike="noStrike" kern="1200" cap="none" spc="0" normalizeH="0" baseline="0" noProof="0" dirty="0">
                          <a:ln>
                            <a:noFill/>
                          </a:ln>
                          <a:effectLst/>
                          <a:uLnTx/>
                          <a:uFillTx/>
                        </a:rPr>
                        <a:t>No monthly premiums</a:t>
                      </a: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a:tc>
                <a:extLst>
                  <a:ext uri="{0D108BD9-81ED-4DB2-BD59-A6C34878D82A}">
                    <a16:rowId xmlns:a16="http://schemas.microsoft.com/office/drawing/2014/main" val="3969883983"/>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Reduce Inventory carrying costs. Get obsolesce out of your warehouse, cold room, etc.  </a:t>
                      </a:r>
                    </a:p>
                  </a:txBody>
                  <a:tcPr/>
                </a:tc>
                <a:tc>
                  <a:txBody>
                    <a:bodyPr/>
                    <a:lstStyle/>
                    <a:p>
                      <a:r>
                        <a:rPr lang="en-US" sz="1200" dirty="0"/>
                        <a:t>Reduce lead time and availability in emergencies.</a:t>
                      </a:r>
                    </a:p>
                    <a:p>
                      <a:endParaRPr lang="en-US" sz="1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200" u="none" strike="noStrike" kern="1200" cap="none" spc="0" normalizeH="0" baseline="0" noProof="0" dirty="0">
                          <a:ln>
                            <a:noFill/>
                          </a:ln>
                          <a:effectLst/>
                          <a:uLnTx/>
                          <a:uFillTx/>
                        </a:rPr>
                        <a:t>Flexible fees</a:t>
                      </a: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a:tc>
                <a:extLst>
                  <a:ext uri="{0D108BD9-81ED-4DB2-BD59-A6C34878D82A}">
                    <a16:rowId xmlns:a16="http://schemas.microsoft.com/office/drawing/2014/main" val="208998719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Reduce Environmental Impact</a:t>
                      </a:r>
                    </a:p>
                  </a:txBody>
                  <a:tcPr/>
                </a:tc>
                <a:tc>
                  <a:txBody>
                    <a:bodyPr/>
                    <a:lstStyle/>
                    <a:p>
                      <a:r>
                        <a:rPr lang="en-US" sz="1200" dirty="0"/>
                        <a:t>Collaborating with other LS organizations</a:t>
                      </a:r>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200" u="none" strike="noStrike" kern="1200" cap="none" spc="0" normalizeH="0" baseline="0" noProof="0" dirty="0">
                          <a:ln>
                            <a:noFill/>
                          </a:ln>
                          <a:effectLst/>
                          <a:uLnTx/>
                          <a:uFillTx/>
                        </a:rPr>
                        <a:t>Access to a wide and diverse science based network</a:t>
                      </a: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a:tc>
                <a:extLst>
                  <a:ext uri="{0D108BD9-81ED-4DB2-BD59-A6C34878D82A}">
                    <a16:rowId xmlns:a16="http://schemas.microsoft.com/office/drawing/2014/main" val="1733795991"/>
                  </a:ext>
                </a:extLst>
              </a:tr>
            </a:tbl>
          </a:graphicData>
        </a:graphic>
      </p:graphicFrame>
      <p:sp>
        <p:nvSpPr>
          <p:cNvPr id="57" name="TextBox 56">
            <a:extLst>
              <a:ext uri="{FF2B5EF4-FFF2-40B4-BE49-F238E27FC236}">
                <a16:creationId xmlns:a16="http://schemas.microsoft.com/office/drawing/2014/main" id="{13690EB1-BDAB-417E-8FB2-A4D3355EA584}"/>
              </a:ext>
            </a:extLst>
          </p:cNvPr>
          <p:cNvSpPr txBox="1"/>
          <p:nvPr/>
        </p:nvSpPr>
        <p:spPr>
          <a:xfrm>
            <a:off x="5298279" y="1592534"/>
            <a:ext cx="1608921" cy="369332"/>
          </a:xfrm>
          <a:prstGeom prst="rect">
            <a:avLst/>
          </a:prstGeom>
          <a:noFill/>
        </p:spPr>
        <p:txBody>
          <a:bodyPr wrap="square" rtlCol="0">
            <a:spAutoFit/>
          </a:bodyPr>
          <a:lstStyle/>
          <a:p>
            <a:r>
              <a:rPr lang="en-US" dirty="0"/>
              <a:t>Aftermarket</a:t>
            </a:r>
          </a:p>
        </p:txBody>
      </p:sp>
      <p:sp>
        <p:nvSpPr>
          <p:cNvPr id="58" name="TextBox 57">
            <a:extLst>
              <a:ext uri="{FF2B5EF4-FFF2-40B4-BE49-F238E27FC236}">
                <a16:creationId xmlns:a16="http://schemas.microsoft.com/office/drawing/2014/main" id="{E57145F7-9C0B-44A6-BD21-CEA9AFC51303}"/>
              </a:ext>
            </a:extLst>
          </p:cNvPr>
          <p:cNvSpPr txBox="1"/>
          <p:nvPr/>
        </p:nvSpPr>
        <p:spPr>
          <a:xfrm>
            <a:off x="9821957" y="1633613"/>
            <a:ext cx="1608921" cy="369332"/>
          </a:xfrm>
          <a:prstGeom prst="rect">
            <a:avLst/>
          </a:prstGeom>
          <a:noFill/>
        </p:spPr>
        <p:txBody>
          <a:bodyPr wrap="square" rtlCol="0">
            <a:spAutoFit/>
          </a:bodyPr>
          <a:lstStyle/>
          <a:p>
            <a:r>
              <a:rPr lang="en-US" dirty="0"/>
              <a:t>New/Original</a:t>
            </a:r>
          </a:p>
        </p:txBody>
      </p:sp>
      <p:pic>
        <p:nvPicPr>
          <p:cNvPr id="60" name="Picture 59" descr="A close up of a logo&#10;&#10;Description generated with very high confidence">
            <a:extLst>
              <a:ext uri="{FF2B5EF4-FFF2-40B4-BE49-F238E27FC236}">
                <a16:creationId xmlns:a16="http://schemas.microsoft.com/office/drawing/2014/main" id="{7B042FCF-394B-4E57-A750-59378B01E711}"/>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115125" y="254118"/>
            <a:ext cx="1496708" cy="681855"/>
          </a:xfrm>
          <a:prstGeom prst="rect">
            <a:avLst/>
          </a:prstGeom>
        </p:spPr>
      </p:pic>
    </p:spTree>
    <p:extLst>
      <p:ext uri="{BB962C8B-B14F-4D97-AF65-F5344CB8AC3E}">
        <p14:creationId xmlns:p14="http://schemas.microsoft.com/office/powerpoint/2010/main" val="21743576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0512" cy="6858000"/>
          </a:xfrm>
          <a:prstGeom prst="rect">
            <a:avLst/>
          </a:prstGeom>
        </p:spPr>
      </p:pic>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79071" y="198832"/>
            <a:ext cx="4312929" cy="807517"/>
          </a:xfrm>
          <a:prstGeom prst="rect">
            <a:avLst/>
          </a:prstGeom>
        </p:spPr>
      </p:pic>
      <p:pic>
        <p:nvPicPr>
          <p:cNvPr id="11" name="Picture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0"/>
            <a:ext cx="9749307" cy="1107104"/>
          </a:xfrm>
          <a:prstGeom prst="rect">
            <a:avLst/>
          </a:prstGeom>
        </p:spPr>
      </p:pic>
      <p:pic>
        <p:nvPicPr>
          <p:cNvPr id="12" name="Picture 1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44" y="6373333"/>
            <a:ext cx="12192000" cy="255161"/>
          </a:xfrm>
          <a:prstGeom prst="rect">
            <a:avLst/>
          </a:prstGeom>
        </p:spPr>
      </p:pic>
      <p:sp>
        <p:nvSpPr>
          <p:cNvPr id="16" name="TextBox 15"/>
          <p:cNvSpPr txBox="1"/>
          <p:nvPr/>
        </p:nvSpPr>
        <p:spPr>
          <a:xfrm>
            <a:off x="601581" y="108112"/>
            <a:ext cx="6244387" cy="923330"/>
          </a:xfrm>
          <a:prstGeom prst="rect">
            <a:avLst/>
          </a:prstGeom>
          <a:noFill/>
        </p:spPr>
        <p:txBody>
          <a:bodyPr wrap="square" rtlCol="0">
            <a:spAutoFit/>
          </a:bodyPr>
          <a:lstStyle/>
          <a:p>
            <a:r>
              <a:rPr lang="en-US" sz="5400" b="1" dirty="0">
                <a:solidFill>
                  <a:schemeClr val="bg1"/>
                </a:solidFill>
                <a:latin typeface="Roboto" pitchFamily="2" charset="0"/>
                <a:ea typeface="Roboto" pitchFamily="2" charset="0"/>
              </a:rPr>
              <a:t>Our Features</a:t>
            </a:r>
          </a:p>
        </p:txBody>
      </p:sp>
      <p:sp>
        <p:nvSpPr>
          <p:cNvPr id="3" name="Rectangle 2"/>
          <p:cNvSpPr/>
          <p:nvPr/>
        </p:nvSpPr>
        <p:spPr>
          <a:xfrm>
            <a:off x="1287243" y="1337290"/>
            <a:ext cx="6726977" cy="461665"/>
          </a:xfrm>
          <a:prstGeom prst="rect">
            <a:avLst/>
          </a:prstGeom>
        </p:spPr>
        <p:txBody>
          <a:bodyPr wrap="square">
            <a:spAutoFit/>
          </a:bodyPr>
          <a:lstStyle/>
          <a:p>
            <a:r>
              <a:rPr lang="en-US" sz="2400" dirty="0">
                <a:latin typeface="Roboto"/>
                <a:ea typeface="Roboto" pitchFamily="2" charset="0"/>
              </a:rPr>
              <a:t>Quality Aligned User Agreements</a:t>
            </a:r>
          </a:p>
        </p:txBody>
      </p:sp>
      <p:pic>
        <p:nvPicPr>
          <p:cNvPr id="5" name="Picture 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66681" y="1332786"/>
            <a:ext cx="451901" cy="451901"/>
          </a:xfrm>
          <a:prstGeom prst="rect">
            <a:avLst/>
          </a:prstGeom>
        </p:spPr>
      </p:pic>
      <p:pic>
        <p:nvPicPr>
          <p:cNvPr id="14" name="Picture 1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66681" y="2324364"/>
            <a:ext cx="451901" cy="451901"/>
          </a:xfrm>
          <a:prstGeom prst="rect">
            <a:avLst/>
          </a:prstGeom>
        </p:spPr>
      </p:pic>
      <p:pic>
        <p:nvPicPr>
          <p:cNvPr id="15" name="Picture 1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66681" y="3324331"/>
            <a:ext cx="451901" cy="451901"/>
          </a:xfrm>
          <a:prstGeom prst="rect">
            <a:avLst/>
          </a:prstGeom>
        </p:spPr>
      </p:pic>
      <p:pic>
        <p:nvPicPr>
          <p:cNvPr id="20" name="Picture 1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66681" y="4313583"/>
            <a:ext cx="451901" cy="451901"/>
          </a:xfrm>
          <a:prstGeom prst="rect">
            <a:avLst/>
          </a:prstGeom>
        </p:spPr>
      </p:pic>
      <p:pic>
        <p:nvPicPr>
          <p:cNvPr id="21" name="Picture 2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66680" y="5285377"/>
            <a:ext cx="451901" cy="451901"/>
          </a:xfrm>
          <a:prstGeom prst="rect">
            <a:avLst/>
          </a:prstGeom>
        </p:spPr>
      </p:pic>
      <p:sp>
        <p:nvSpPr>
          <p:cNvPr id="6" name="TextBox 5"/>
          <p:cNvSpPr txBox="1"/>
          <p:nvPr/>
        </p:nvSpPr>
        <p:spPr>
          <a:xfrm>
            <a:off x="800100" y="1373895"/>
            <a:ext cx="370856" cy="400110"/>
          </a:xfrm>
          <a:prstGeom prst="rect">
            <a:avLst/>
          </a:prstGeom>
          <a:noFill/>
        </p:spPr>
        <p:txBody>
          <a:bodyPr wrap="square" rtlCol="0">
            <a:spAutoFit/>
          </a:bodyPr>
          <a:lstStyle/>
          <a:p>
            <a:pPr algn="ctr"/>
            <a:r>
              <a:rPr lang="en-US" sz="2000" b="1" dirty="0">
                <a:solidFill>
                  <a:schemeClr val="bg1"/>
                </a:solidFill>
                <a:latin typeface="Roboto" pitchFamily="2" charset="0"/>
                <a:ea typeface="Roboto" pitchFamily="2" charset="0"/>
              </a:rPr>
              <a:t>1</a:t>
            </a:r>
          </a:p>
        </p:txBody>
      </p:sp>
      <p:sp>
        <p:nvSpPr>
          <p:cNvPr id="23" name="TextBox 22"/>
          <p:cNvSpPr txBox="1"/>
          <p:nvPr/>
        </p:nvSpPr>
        <p:spPr>
          <a:xfrm>
            <a:off x="809625" y="2364165"/>
            <a:ext cx="370856" cy="400110"/>
          </a:xfrm>
          <a:prstGeom prst="rect">
            <a:avLst/>
          </a:prstGeom>
          <a:noFill/>
        </p:spPr>
        <p:txBody>
          <a:bodyPr wrap="square" rtlCol="0">
            <a:spAutoFit/>
          </a:bodyPr>
          <a:lstStyle/>
          <a:p>
            <a:pPr algn="ctr"/>
            <a:r>
              <a:rPr lang="en-US" sz="2000" b="1" dirty="0">
                <a:solidFill>
                  <a:schemeClr val="bg1"/>
                </a:solidFill>
                <a:latin typeface="Roboto" pitchFamily="2" charset="0"/>
                <a:ea typeface="Roboto" pitchFamily="2" charset="0"/>
              </a:rPr>
              <a:t>2</a:t>
            </a:r>
          </a:p>
        </p:txBody>
      </p:sp>
      <p:sp>
        <p:nvSpPr>
          <p:cNvPr id="24" name="TextBox 23"/>
          <p:cNvSpPr txBox="1"/>
          <p:nvPr/>
        </p:nvSpPr>
        <p:spPr>
          <a:xfrm>
            <a:off x="809625" y="3364132"/>
            <a:ext cx="370856" cy="400110"/>
          </a:xfrm>
          <a:prstGeom prst="rect">
            <a:avLst/>
          </a:prstGeom>
          <a:noFill/>
        </p:spPr>
        <p:txBody>
          <a:bodyPr wrap="square" rtlCol="0">
            <a:spAutoFit/>
          </a:bodyPr>
          <a:lstStyle/>
          <a:p>
            <a:pPr algn="ctr"/>
            <a:r>
              <a:rPr lang="en-US" sz="2000" b="1" dirty="0">
                <a:solidFill>
                  <a:schemeClr val="bg1"/>
                </a:solidFill>
                <a:latin typeface="Roboto" pitchFamily="2" charset="0"/>
                <a:ea typeface="Roboto" pitchFamily="2" charset="0"/>
              </a:rPr>
              <a:t>3</a:t>
            </a:r>
          </a:p>
        </p:txBody>
      </p:sp>
      <p:sp>
        <p:nvSpPr>
          <p:cNvPr id="25" name="TextBox 24"/>
          <p:cNvSpPr txBox="1"/>
          <p:nvPr/>
        </p:nvSpPr>
        <p:spPr>
          <a:xfrm>
            <a:off x="800100" y="4357188"/>
            <a:ext cx="370856" cy="400110"/>
          </a:xfrm>
          <a:prstGeom prst="rect">
            <a:avLst/>
          </a:prstGeom>
          <a:noFill/>
        </p:spPr>
        <p:txBody>
          <a:bodyPr wrap="square" rtlCol="0">
            <a:spAutoFit/>
          </a:bodyPr>
          <a:lstStyle/>
          <a:p>
            <a:pPr algn="ctr"/>
            <a:r>
              <a:rPr lang="en-US" sz="2000" b="1" dirty="0">
                <a:solidFill>
                  <a:schemeClr val="bg1"/>
                </a:solidFill>
                <a:latin typeface="Roboto" pitchFamily="2" charset="0"/>
                <a:ea typeface="Roboto" pitchFamily="2" charset="0"/>
              </a:rPr>
              <a:t>4</a:t>
            </a:r>
          </a:p>
        </p:txBody>
      </p:sp>
      <p:sp>
        <p:nvSpPr>
          <p:cNvPr id="26" name="TextBox 25"/>
          <p:cNvSpPr txBox="1"/>
          <p:nvPr/>
        </p:nvSpPr>
        <p:spPr>
          <a:xfrm>
            <a:off x="809625" y="5325447"/>
            <a:ext cx="370856" cy="400110"/>
          </a:xfrm>
          <a:prstGeom prst="rect">
            <a:avLst/>
          </a:prstGeom>
          <a:noFill/>
        </p:spPr>
        <p:txBody>
          <a:bodyPr wrap="square" rtlCol="0">
            <a:spAutoFit/>
          </a:bodyPr>
          <a:lstStyle/>
          <a:p>
            <a:pPr algn="ctr"/>
            <a:r>
              <a:rPr lang="en-US" sz="2000" b="1" dirty="0">
                <a:solidFill>
                  <a:schemeClr val="bg1"/>
                </a:solidFill>
                <a:latin typeface="Roboto" pitchFamily="2" charset="0"/>
                <a:ea typeface="Roboto" pitchFamily="2" charset="0"/>
              </a:rPr>
              <a:t>5</a:t>
            </a:r>
          </a:p>
        </p:txBody>
      </p:sp>
      <p:sp>
        <p:nvSpPr>
          <p:cNvPr id="29" name="TextBox 28"/>
          <p:cNvSpPr txBox="1"/>
          <p:nvPr/>
        </p:nvSpPr>
        <p:spPr>
          <a:xfrm>
            <a:off x="1275347" y="6316369"/>
            <a:ext cx="240632" cy="369332"/>
          </a:xfrm>
          <a:prstGeom prst="rect">
            <a:avLst/>
          </a:prstGeom>
          <a:noFill/>
        </p:spPr>
        <p:txBody>
          <a:bodyPr wrap="square" rtlCol="0">
            <a:spAutoFit/>
          </a:bodyPr>
          <a:lstStyle/>
          <a:p>
            <a:pPr algn="ctr"/>
            <a:r>
              <a:rPr lang="en-US" b="1" dirty="0">
                <a:solidFill>
                  <a:srgbClr val="00887D"/>
                </a:solidFill>
                <a:latin typeface="Roboto" pitchFamily="2" charset="0"/>
                <a:ea typeface="Roboto" pitchFamily="2" charset="0"/>
              </a:rPr>
              <a:t>5</a:t>
            </a:r>
          </a:p>
        </p:txBody>
      </p:sp>
      <p:sp>
        <p:nvSpPr>
          <p:cNvPr id="2" name="Rectangle 1">
            <a:extLst>
              <a:ext uri="{FF2B5EF4-FFF2-40B4-BE49-F238E27FC236}">
                <a16:creationId xmlns:a16="http://schemas.microsoft.com/office/drawing/2014/main" id="{5649563C-D4E5-46DC-A241-55C401CDF893}"/>
              </a:ext>
            </a:extLst>
          </p:cNvPr>
          <p:cNvSpPr/>
          <p:nvPr/>
        </p:nvSpPr>
        <p:spPr>
          <a:xfrm>
            <a:off x="1287243" y="2329625"/>
            <a:ext cx="5932650" cy="461665"/>
          </a:xfrm>
          <a:prstGeom prst="rect">
            <a:avLst/>
          </a:prstGeom>
        </p:spPr>
        <p:txBody>
          <a:bodyPr wrap="none">
            <a:spAutoFit/>
          </a:bodyPr>
          <a:lstStyle/>
          <a:p>
            <a:r>
              <a:rPr lang="en-US" sz="2400" dirty="0">
                <a:solidFill>
                  <a:schemeClr val="tx1">
                    <a:lumMod val="75000"/>
                    <a:lumOff val="25000"/>
                  </a:schemeClr>
                </a:solidFill>
                <a:latin typeface="Roboto"/>
              </a:rPr>
              <a:t>Part 11 Compliant Signatures as Required</a:t>
            </a:r>
          </a:p>
        </p:txBody>
      </p:sp>
      <p:sp>
        <p:nvSpPr>
          <p:cNvPr id="7" name="Rectangle 6">
            <a:extLst>
              <a:ext uri="{FF2B5EF4-FFF2-40B4-BE49-F238E27FC236}">
                <a16:creationId xmlns:a16="http://schemas.microsoft.com/office/drawing/2014/main" id="{B0C99716-17BA-4E91-8C5E-B0E97FDA26EF}"/>
              </a:ext>
            </a:extLst>
          </p:cNvPr>
          <p:cNvSpPr/>
          <p:nvPr/>
        </p:nvSpPr>
        <p:spPr>
          <a:xfrm>
            <a:off x="1287243" y="3339356"/>
            <a:ext cx="5543505" cy="461665"/>
          </a:xfrm>
          <a:prstGeom prst="rect">
            <a:avLst/>
          </a:prstGeom>
        </p:spPr>
        <p:txBody>
          <a:bodyPr wrap="none">
            <a:spAutoFit/>
          </a:bodyPr>
          <a:lstStyle/>
          <a:p>
            <a:r>
              <a:rPr lang="en-US" sz="2400" dirty="0">
                <a:solidFill>
                  <a:schemeClr val="tx1">
                    <a:lumMod val="75000"/>
                    <a:lumOff val="25000"/>
                  </a:schemeClr>
                </a:solidFill>
                <a:latin typeface="Roboto"/>
              </a:rPr>
              <a:t>Easily Negotiate and Share Information</a:t>
            </a:r>
          </a:p>
        </p:txBody>
      </p:sp>
      <p:sp>
        <p:nvSpPr>
          <p:cNvPr id="8" name="Rectangle 7">
            <a:extLst>
              <a:ext uri="{FF2B5EF4-FFF2-40B4-BE49-F238E27FC236}">
                <a16:creationId xmlns:a16="http://schemas.microsoft.com/office/drawing/2014/main" id="{C0B9B3D8-C8DD-4D51-B34B-055A6DB1EFFE}"/>
              </a:ext>
            </a:extLst>
          </p:cNvPr>
          <p:cNvSpPr/>
          <p:nvPr/>
        </p:nvSpPr>
        <p:spPr>
          <a:xfrm>
            <a:off x="1287243" y="4324330"/>
            <a:ext cx="5148204" cy="461665"/>
          </a:xfrm>
          <a:prstGeom prst="rect">
            <a:avLst/>
          </a:prstGeom>
        </p:spPr>
        <p:txBody>
          <a:bodyPr wrap="none">
            <a:spAutoFit/>
          </a:bodyPr>
          <a:lstStyle/>
          <a:p>
            <a:r>
              <a:rPr lang="en-US" sz="2400" dirty="0">
                <a:solidFill>
                  <a:schemeClr val="tx1">
                    <a:lumMod val="75000"/>
                    <a:lumOff val="25000"/>
                  </a:schemeClr>
                </a:solidFill>
                <a:latin typeface="Roboto"/>
              </a:rPr>
              <a:t>Industry Aligned Product Information</a:t>
            </a:r>
          </a:p>
        </p:txBody>
      </p:sp>
      <p:sp>
        <p:nvSpPr>
          <p:cNvPr id="9" name="Rectangle 8">
            <a:extLst>
              <a:ext uri="{FF2B5EF4-FFF2-40B4-BE49-F238E27FC236}">
                <a16:creationId xmlns:a16="http://schemas.microsoft.com/office/drawing/2014/main" id="{74CB9AD2-98DB-49F9-A9A1-3DEEE8CB0F7E}"/>
              </a:ext>
            </a:extLst>
          </p:cNvPr>
          <p:cNvSpPr/>
          <p:nvPr/>
        </p:nvSpPr>
        <p:spPr>
          <a:xfrm>
            <a:off x="1287243" y="5306027"/>
            <a:ext cx="6189515" cy="461665"/>
          </a:xfrm>
          <a:prstGeom prst="rect">
            <a:avLst/>
          </a:prstGeom>
        </p:spPr>
        <p:txBody>
          <a:bodyPr wrap="none">
            <a:spAutoFit/>
          </a:bodyPr>
          <a:lstStyle/>
          <a:p>
            <a:r>
              <a:rPr lang="en-US" sz="2400" dirty="0">
                <a:solidFill>
                  <a:schemeClr val="tx1">
                    <a:lumMod val="75000"/>
                    <a:lumOff val="25000"/>
                  </a:schemeClr>
                </a:solidFill>
                <a:latin typeface="Roboto"/>
              </a:rPr>
              <a:t>No Monthly Fees. No Risk or Commitments</a:t>
            </a:r>
          </a:p>
        </p:txBody>
      </p:sp>
      <p:pic>
        <p:nvPicPr>
          <p:cNvPr id="27" name="Picture 26" descr="A close up of a logo&#10;&#10;Description generated with very high confidence">
            <a:extLst>
              <a:ext uri="{FF2B5EF4-FFF2-40B4-BE49-F238E27FC236}">
                <a16:creationId xmlns:a16="http://schemas.microsoft.com/office/drawing/2014/main" id="{3C75C10D-9F79-4B19-92E0-238B847E20CB}"/>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0115125" y="254118"/>
            <a:ext cx="1496708" cy="681855"/>
          </a:xfrm>
          <a:prstGeom prst="rect">
            <a:avLst/>
          </a:prstGeom>
        </p:spPr>
      </p:pic>
    </p:spTree>
    <p:extLst>
      <p:ext uri="{BB962C8B-B14F-4D97-AF65-F5344CB8AC3E}">
        <p14:creationId xmlns:p14="http://schemas.microsoft.com/office/powerpoint/2010/main" val="29774009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4" y="7402"/>
            <a:ext cx="12191256" cy="6850597"/>
          </a:xfrm>
          <a:prstGeom prst="rect">
            <a:avLst/>
          </a:prstGeom>
        </p:spPr>
      </p:pic>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79071" y="198832"/>
            <a:ext cx="4312929" cy="807517"/>
          </a:xfrm>
          <a:prstGeom prst="rect">
            <a:avLst/>
          </a:prstGeom>
        </p:spPr>
      </p:pic>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9749307" cy="1107104"/>
          </a:xfrm>
          <a:prstGeom prst="rect">
            <a:avLst/>
          </a:prstGeom>
        </p:spPr>
      </p:pic>
      <p:pic>
        <p:nvPicPr>
          <p:cNvPr id="12" name="Picture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44" y="6373333"/>
            <a:ext cx="12192000" cy="255161"/>
          </a:xfrm>
          <a:prstGeom prst="rect">
            <a:avLst/>
          </a:prstGeom>
        </p:spPr>
      </p:pic>
      <p:sp>
        <p:nvSpPr>
          <p:cNvPr id="14" name="TextBox 13"/>
          <p:cNvSpPr txBox="1"/>
          <p:nvPr/>
        </p:nvSpPr>
        <p:spPr>
          <a:xfrm>
            <a:off x="601581" y="108112"/>
            <a:ext cx="6244387" cy="923330"/>
          </a:xfrm>
          <a:prstGeom prst="rect">
            <a:avLst/>
          </a:prstGeom>
          <a:noFill/>
        </p:spPr>
        <p:txBody>
          <a:bodyPr wrap="square" rtlCol="0">
            <a:spAutoFit/>
          </a:bodyPr>
          <a:lstStyle/>
          <a:p>
            <a:r>
              <a:rPr lang="en-US" sz="5400" b="1" dirty="0">
                <a:solidFill>
                  <a:schemeClr val="bg1"/>
                </a:solidFill>
                <a:latin typeface="Roboto" pitchFamily="2" charset="0"/>
                <a:ea typeface="Roboto" pitchFamily="2" charset="0"/>
              </a:rPr>
              <a:t>Why Us?</a:t>
            </a:r>
          </a:p>
        </p:txBody>
      </p:sp>
      <p:sp>
        <p:nvSpPr>
          <p:cNvPr id="15" name="Rectangle 14"/>
          <p:cNvSpPr/>
          <p:nvPr/>
        </p:nvSpPr>
        <p:spPr>
          <a:xfrm>
            <a:off x="913027" y="1486887"/>
            <a:ext cx="5840312" cy="461665"/>
          </a:xfrm>
          <a:prstGeom prst="rect">
            <a:avLst/>
          </a:prstGeom>
        </p:spPr>
        <p:txBody>
          <a:bodyPr wrap="square">
            <a:spAutoFit/>
          </a:bodyPr>
          <a:lstStyle/>
          <a:p>
            <a:pPr algn="just"/>
            <a:r>
              <a:rPr lang="en-US" sz="2400" dirty="0">
                <a:latin typeface="Roboto" pitchFamily="2" charset="0"/>
                <a:ea typeface="Roboto" pitchFamily="2" charset="0"/>
              </a:rPr>
              <a:t>Experienced Support and Staff</a:t>
            </a:r>
          </a:p>
        </p:txBody>
      </p:sp>
      <p:sp>
        <p:nvSpPr>
          <p:cNvPr id="20" name="Rectangle 19"/>
          <p:cNvSpPr/>
          <p:nvPr/>
        </p:nvSpPr>
        <p:spPr>
          <a:xfrm>
            <a:off x="913028" y="2386733"/>
            <a:ext cx="5840312" cy="461665"/>
          </a:xfrm>
          <a:prstGeom prst="rect">
            <a:avLst/>
          </a:prstGeom>
        </p:spPr>
        <p:txBody>
          <a:bodyPr wrap="square">
            <a:spAutoFit/>
          </a:bodyPr>
          <a:lstStyle/>
          <a:p>
            <a:pPr algn="just"/>
            <a:r>
              <a:rPr lang="en-US" sz="2400" dirty="0">
                <a:solidFill>
                  <a:schemeClr val="tx1">
                    <a:lumMod val="75000"/>
                    <a:lumOff val="25000"/>
                  </a:schemeClr>
                </a:solidFill>
                <a:latin typeface="Roboto"/>
              </a:rPr>
              <a:t>Quality-driven marketplace - CFR 21 </a:t>
            </a:r>
          </a:p>
        </p:txBody>
      </p:sp>
      <p:sp>
        <p:nvSpPr>
          <p:cNvPr id="21" name="Rectangle 20"/>
          <p:cNvSpPr/>
          <p:nvPr/>
        </p:nvSpPr>
        <p:spPr>
          <a:xfrm>
            <a:off x="913028" y="3329828"/>
            <a:ext cx="5840311" cy="461665"/>
          </a:xfrm>
          <a:prstGeom prst="rect">
            <a:avLst/>
          </a:prstGeom>
        </p:spPr>
        <p:txBody>
          <a:bodyPr wrap="square">
            <a:spAutoFit/>
          </a:bodyPr>
          <a:lstStyle/>
          <a:p>
            <a:r>
              <a:rPr lang="en-US" sz="2400" dirty="0">
                <a:solidFill>
                  <a:schemeClr val="tx1">
                    <a:lumMod val="75000"/>
                    <a:lumOff val="25000"/>
                  </a:schemeClr>
                </a:solidFill>
                <a:latin typeface="Roboto"/>
              </a:rPr>
              <a:t>Fast transactions and store set-up</a:t>
            </a:r>
          </a:p>
        </p:txBody>
      </p:sp>
      <p:sp>
        <p:nvSpPr>
          <p:cNvPr id="22" name="Rectangle 21"/>
          <p:cNvSpPr/>
          <p:nvPr/>
        </p:nvSpPr>
        <p:spPr>
          <a:xfrm>
            <a:off x="913031" y="4261207"/>
            <a:ext cx="5840308" cy="461665"/>
          </a:xfrm>
          <a:prstGeom prst="rect">
            <a:avLst/>
          </a:prstGeom>
        </p:spPr>
        <p:txBody>
          <a:bodyPr wrap="square">
            <a:spAutoFit/>
          </a:bodyPr>
          <a:lstStyle/>
          <a:p>
            <a:r>
              <a:rPr lang="en-US" sz="2400" dirty="0">
                <a:solidFill>
                  <a:schemeClr val="tx1">
                    <a:lumMod val="75000"/>
                    <a:lumOff val="25000"/>
                  </a:schemeClr>
                </a:solidFill>
                <a:latin typeface="Roboto"/>
              </a:rPr>
              <a:t>Independently Managed Marketplace</a:t>
            </a:r>
          </a:p>
        </p:txBody>
      </p:sp>
      <p:sp>
        <p:nvSpPr>
          <p:cNvPr id="23" name="Rectangle 22"/>
          <p:cNvSpPr/>
          <p:nvPr/>
        </p:nvSpPr>
        <p:spPr>
          <a:xfrm>
            <a:off x="895781" y="5192586"/>
            <a:ext cx="5677232" cy="461665"/>
          </a:xfrm>
          <a:prstGeom prst="rect">
            <a:avLst/>
          </a:prstGeom>
        </p:spPr>
        <p:txBody>
          <a:bodyPr wrap="square">
            <a:spAutoFit/>
          </a:bodyPr>
          <a:lstStyle/>
          <a:p>
            <a:r>
              <a:rPr lang="en-US" sz="2400" dirty="0">
                <a:solidFill>
                  <a:schemeClr val="tx1">
                    <a:lumMod val="75000"/>
                    <a:lumOff val="25000"/>
                  </a:schemeClr>
                </a:solidFill>
                <a:latin typeface="Roboto"/>
              </a:rPr>
              <a:t>Vetted Vendors and Listings</a:t>
            </a:r>
            <a:endParaRPr lang="en-US" sz="2400" dirty="0">
              <a:latin typeface="Roboto"/>
            </a:endParaRPr>
          </a:p>
        </p:txBody>
      </p:sp>
      <p:pic>
        <p:nvPicPr>
          <p:cNvPr id="3" name="Picture 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12949" y="1609785"/>
            <a:ext cx="262129" cy="237744"/>
          </a:xfrm>
          <a:prstGeom prst="rect">
            <a:avLst/>
          </a:prstGeom>
        </p:spPr>
      </p:pic>
      <p:pic>
        <p:nvPicPr>
          <p:cNvPr id="43" name="Picture 4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09119" y="2502511"/>
            <a:ext cx="262129" cy="237744"/>
          </a:xfrm>
          <a:prstGeom prst="rect">
            <a:avLst/>
          </a:prstGeom>
        </p:spPr>
      </p:pic>
      <p:pic>
        <p:nvPicPr>
          <p:cNvPr id="44" name="Picture 4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14479" y="3431361"/>
            <a:ext cx="262129" cy="237744"/>
          </a:xfrm>
          <a:prstGeom prst="rect">
            <a:avLst/>
          </a:prstGeom>
        </p:spPr>
      </p:pic>
      <p:pic>
        <p:nvPicPr>
          <p:cNvPr id="45" name="Picture 4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15244" y="4369405"/>
            <a:ext cx="262129" cy="237744"/>
          </a:xfrm>
          <a:prstGeom prst="rect">
            <a:avLst/>
          </a:prstGeom>
        </p:spPr>
      </p:pic>
      <p:pic>
        <p:nvPicPr>
          <p:cNvPr id="46" name="Picture 4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01581" y="5311127"/>
            <a:ext cx="262129" cy="237744"/>
          </a:xfrm>
          <a:prstGeom prst="rect">
            <a:avLst/>
          </a:prstGeom>
        </p:spPr>
      </p:pic>
      <p:sp>
        <p:nvSpPr>
          <p:cNvPr id="32" name="TextBox 31"/>
          <p:cNvSpPr txBox="1"/>
          <p:nvPr/>
        </p:nvSpPr>
        <p:spPr>
          <a:xfrm>
            <a:off x="1133678" y="6316369"/>
            <a:ext cx="514816" cy="369332"/>
          </a:xfrm>
          <a:prstGeom prst="rect">
            <a:avLst/>
          </a:prstGeom>
          <a:noFill/>
        </p:spPr>
        <p:txBody>
          <a:bodyPr wrap="square" rtlCol="0">
            <a:spAutoFit/>
          </a:bodyPr>
          <a:lstStyle/>
          <a:p>
            <a:pPr algn="ctr"/>
            <a:r>
              <a:rPr lang="en-US" b="1" dirty="0">
                <a:solidFill>
                  <a:srgbClr val="00887D"/>
                </a:solidFill>
                <a:latin typeface="Roboto" pitchFamily="2" charset="0"/>
                <a:ea typeface="Roboto" pitchFamily="2" charset="0"/>
              </a:rPr>
              <a:t>7</a:t>
            </a:r>
          </a:p>
        </p:txBody>
      </p:sp>
      <p:pic>
        <p:nvPicPr>
          <p:cNvPr id="19" name="Picture 18" descr="A close up of a logo&#10;&#10;Description generated with very high confidence">
            <a:extLst>
              <a:ext uri="{FF2B5EF4-FFF2-40B4-BE49-F238E27FC236}">
                <a16:creationId xmlns:a16="http://schemas.microsoft.com/office/drawing/2014/main" id="{61E4AB83-5181-4321-8613-803E6604E00C}"/>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115125" y="254118"/>
            <a:ext cx="1496708" cy="681855"/>
          </a:xfrm>
          <a:prstGeom prst="rect">
            <a:avLst/>
          </a:prstGeom>
        </p:spPr>
      </p:pic>
    </p:spTree>
    <p:extLst>
      <p:ext uri="{BB962C8B-B14F-4D97-AF65-F5344CB8AC3E}">
        <p14:creationId xmlns:p14="http://schemas.microsoft.com/office/powerpoint/2010/main" val="26487320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FF84ED1C-278D-412A-85A1-6D5E7EE31EB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4" y="0"/>
            <a:ext cx="12190512" cy="6858000"/>
          </a:xfrm>
          <a:prstGeom prst="rect">
            <a:avLst/>
          </a:prstGeom>
        </p:spPr>
      </p:pic>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79071" y="198832"/>
            <a:ext cx="4312929" cy="807517"/>
          </a:xfrm>
          <a:prstGeom prst="rect">
            <a:avLst/>
          </a:prstGeom>
        </p:spPr>
      </p:pic>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9749307" cy="1107104"/>
          </a:xfrm>
          <a:prstGeom prst="rect">
            <a:avLst/>
          </a:prstGeom>
        </p:spPr>
      </p:pic>
      <p:pic>
        <p:nvPicPr>
          <p:cNvPr id="12" name="Picture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44" y="6373333"/>
            <a:ext cx="12192000" cy="255161"/>
          </a:xfrm>
          <a:prstGeom prst="rect">
            <a:avLst/>
          </a:prstGeom>
        </p:spPr>
      </p:pic>
      <p:sp>
        <p:nvSpPr>
          <p:cNvPr id="14" name="TextBox 13"/>
          <p:cNvSpPr txBox="1"/>
          <p:nvPr/>
        </p:nvSpPr>
        <p:spPr>
          <a:xfrm>
            <a:off x="601581" y="108112"/>
            <a:ext cx="7277490" cy="923330"/>
          </a:xfrm>
          <a:prstGeom prst="rect">
            <a:avLst/>
          </a:prstGeom>
          <a:noFill/>
        </p:spPr>
        <p:txBody>
          <a:bodyPr wrap="square" rtlCol="0">
            <a:spAutoFit/>
          </a:bodyPr>
          <a:lstStyle/>
          <a:p>
            <a:r>
              <a:rPr lang="en-US" sz="5400" b="1" dirty="0">
                <a:solidFill>
                  <a:schemeClr val="bg1"/>
                </a:solidFill>
                <a:latin typeface="Roboto" pitchFamily="2" charset="0"/>
                <a:ea typeface="Roboto" pitchFamily="2" charset="0"/>
              </a:rPr>
              <a:t>Why Us Explained</a:t>
            </a:r>
          </a:p>
        </p:txBody>
      </p:sp>
      <p:pic>
        <p:nvPicPr>
          <p:cNvPr id="3" name="Picture 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12949" y="1609785"/>
            <a:ext cx="262129" cy="237744"/>
          </a:xfrm>
          <a:prstGeom prst="rect">
            <a:avLst/>
          </a:prstGeom>
        </p:spPr>
      </p:pic>
      <p:pic>
        <p:nvPicPr>
          <p:cNvPr id="43" name="Picture 4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09119" y="2446756"/>
            <a:ext cx="262129" cy="237744"/>
          </a:xfrm>
          <a:prstGeom prst="rect">
            <a:avLst/>
          </a:prstGeom>
        </p:spPr>
      </p:pic>
      <p:pic>
        <p:nvPicPr>
          <p:cNvPr id="44" name="Picture 4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09119" y="3269606"/>
            <a:ext cx="262129" cy="237744"/>
          </a:xfrm>
          <a:prstGeom prst="rect">
            <a:avLst/>
          </a:prstGeom>
        </p:spPr>
      </p:pic>
      <p:pic>
        <p:nvPicPr>
          <p:cNvPr id="45" name="Picture 4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20548" y="4303077"/>
            <a:ext cx="262129" cy="237744"/>
          </a:xfrm>
          <a:prstGeom prst="rect">
            <a:avLst/>
          </a:prstGeom>
        </p:spPr>
      </p:pic>
      <p:pic>
        <p:nvPicPr>
          <p:cNvPr id="46" name="Picture 4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24751" y="5134254"/>
            <a:ext cx="262129" cy="237744"/>
          </a:xfrm>
          <a:prstGeom prst="rect">
            <a:avLst/>
          </a:prstGeom>
        </p:spPr>
      </p:pic>
      <p:sp>
        <p:nvSpPr>
          <p:cNvPr id="19" name="Content Placeholder 2">
            <a:extLst>
              <a:ext uri="{FF2B5EF4-FFF2-40B4-BE49-F238E27FC236}">
                <a16:creationId xmlns:a16="http://schemas.microsoft.com/office/drawing/2014/main" id="{02FD885F-F37F-4BE3-9E60-44491A34A388}"/>
              </a:ext>
            </a:extLst>
          </p:cNvPr>
          <p:cNvSpPr txBox="1">
            <a:spLocks/>
          </p:cNvSpPr>
          <p:nvPr/>
        </p:nvSpPr>
        <p:spPr>
          <a:xfrm>
            <a:off x="838200" y="1577098"/>
            <a:ext cx="10515600" cy="4351338"/>
          </a:xfrm>
          <a:prstGeom prst="rect">
            <a:avLst/>
          </a:prstGeom>
        </p:spPr>
        <p:txBody>
          <a:bodyPr vert="horz" lIns="91440" tIns="45720" rIns="91440" bIns="45720" rtlCol="0">
            <a:normAutofit fontScale="92500" lnSpcReduction="2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b="1" i="1" dirty="0"/>
              <a:t>Experienced Staff</a:t>
            </a:r>
          </a:p>
          <a:p>
            <a:pPr lvl="1" algn="l"/>
            <a:r>
              <a:rPr lang="en-US" dirty="0"/>
              <a:t>R&amp;D, Commercial, Quality Assurance, Supply Chain, and general business and LS experts who understand your business and can help</a:t>
            </a:r>
          </a:p>
          <a:p>
            <a:pPr algn="l"/>
            <a:r>
              <a:rPr lang="en-US" b="1" i="1" dirty="0"/>
              <a:t>Quality Driven Marketplace</a:t>
            </a:r>
          </a:p>
          <a:p>
            <a:pPr lvl="1" algn="l"/>
            <a:r>
              <a:rPr lang="en-US" dirty="0"/>
              <a:t>We ensure a robust user agreements sets quality standards.  We vet all products prior to approval.  We regulate the marketplace in a professional manner.</a:t>
            </a:r>
          </a:p>
          <a:p>
            <a:pPr algn="l"/>
            <a:r>
              <a:rPr lang="en-US" b="1" i="1" dirty="0"/>
              <a:t>Easy Set-up</a:t>
            </a:r>
          </a:p>
          <a:p>
            <a:pPr lvl="1" algn="l"/>
            <a:r>
              <a:rPr lang="en-US" dirty="0"/>
              <a:t>Whether an original supplier or manufacturer recouping write-offs, we can get you set-up with a professional store in minutes with your own terms and conditions, payment methods, and shipping methods.</a:t>
            </a:r>
          </a:p>
          <a:p>
            <a:pPr algn="l"/>
            <a:r>
              <a:rPr lang="en-US" b="1" i="1" dirty="0"/>
              <a:t>Independently Managed</a:t>
            </a:r>
          </a:p>
          <a:p>
            <a:pPr lvl="1" algn="l"/>
            <a:r>
              <a:rPr lang="en-US" dirty="0"/>
              <a:t>We are not affiliated with any buyers or sellers.  Everyone is subject to professional and objective rules and policies of the marketplace to ensure quality.</a:t>
            </a:r>
          </a:p>
          <a:p>
            <a:pPr algn="l"/>
            <a:r>
              <a:rPr lang="en-US" b="1" i="1" dirty="0"/>
              <a:t>All Sellers and Buyers Vetted</a:t>
            </a:r>
          </a:p>
          <a:p>
            <a:pPr lvl="1" algn="l"/>
            <a:r>
              <a:rPr lang="en-US" dirty="0"/>
              <a:t>Only science based organizations with ties to their jurisdiction and no federal injunctions are permitted to buy and sell.  </a:t>
            </a:r>
          </a:p>
          <a:p>
            <a:pPr algn="l"/>
            <a:endParaRPr lang="en-US" dirty="0"/>
          </a:p>
          <a:p>
            <a:pPr algn="l"/>
            <a:endParaRPr lang="en-US" dirty="0"/>
          </a:p>
        </p:txBody>
      </p:sp>
      <p:sp>
        <p:nvSpPr>
          <p:cNvPr id="24" name="TextBox 23">
            <a:extLst>
              <a:ext uri="{FF2B5EF4-FFF2-40B4-BE49-F238E27FC236}">
                <a16:creationId xmlns:a16="http://schemas.microsoft.com/office/drawing/2014/main" id="{8FE7C25C-3CAD-4F0E-926F-41880F5A187F}"/>
              </a:ext>
            </a:extLst>
          </p:cNvPr>
          <p:cNvSpPr txBox="1"/>
          <p:nvPr/>
        </p:nvSpPr>
        <p:spPr>
          <a:xfrm>
            <a:off x="1152951" y="6316247"/>
            <a:ext cx="494997" cy="369332"/>
          </a:xfrm>
          <a:prstGeom prst="rect">
            <a:avLst/>
          </a:prstGeom>
          <a:noFill/>
        </p:spPr>
        <p:txBody>
          <a:bodyPr wrap="square" rtlCol="0">
            <a:spAutoFit/>
          </a:bodyPr>
          <a:lstStyle/>
          <a:p>
            <a:pPr algn="ctr"/>
            <a:r>
              <a:rPr lang="en-US" b="1" dirty="0">
                <a:solidFill>
                  <a:srgbClr val="00887D"/>
                </a:solidFill>
                <a:latin typeface="Roboto" pitchFamily="2" charset="0"/>
                <a:ea typeface="Roboto" pitchFamily="2" charset="0"/>
              </a:rPr>
              <a:t>8</a:t>
            </a:r>
          </a:p>
        </p:txBody>
      </p:sp>
      <p:pic>
        <p:nvPicPr>
          <p:cNvPr id="16" name="Picture 15" descr="A close up of a logo&#10;&#10;Description generated with very high confidence">
            <a:extLst>
              <a:ext uri="{FF2B5EF4-FFF2-40B4-BE49-F238E27FC236}">
                <a16:creationId xmlns:a16="http://schemas.microsoft.com/office/drawing/2014/main" id="{FE775BF0-4E47-42E8-B37C-BCB9C5CE535D}"/>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115125" y="254118"/>
            <a:ext cx="1496708" cy="681855"/>
          </a:xfrm>
          <a:prstGeom prst="rect">
            <a:avLst/>
          </a:prstGeom>
        </p:spPr>
      </p:pic>
    </p:spTree>
    <p:extLst>
      <p:ext uri="{BB962C8B-B14F-4D97-AF65-F5344CB8AC3E}">
        <p14:creationId xmlns:p14="http://schemas.microsoft.com/office/powerpoint/2010/main" val="76304238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959</Words>
  <Application>Microsoft Office PowerPoint</Application>
  <PresentationFormat>Widescreen</PresentationFormat>
  <Paragraphs>157</Paragraphs>
  <Slides>12</Slides>
  <Notes>7</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12</vt:i4>
      </vt:variant>
    </vt:vector>
  </HeadingPairs>
  <TitlesOfParts>
    <vt:vector size="20" baseType="lpstr">
      <vt:lpstr>Arial</vt:lpstr>
      <vt:lpstr>Calibri</vt:lpstr>
      <vt:lpstr>Calibri Light</vt:lpstr>
      <vt:lpstr>Caviar Dreams</vt:lpstr>
      <vt:lpstr>Lato</vt:lpstr>
      <vt:lpstr>Proxima Nova Rg</vt:lpstr>
      <vt:lpstr>Roboto</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2018-12-10T13:10:35Z</dcterms:created>
  <dcterms:modified xsi:type="dcterms:W3CDTF">2019-04-12T15:31:49Z</dcterms:modified>
</cp:coreProperties>
</file>